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7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89" r:id="rId36"/>
    <p:sldId id="290" r:id="rId37"/>
    <p:sldId id="280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7" autoAdjust="0"/>
    <p:restoredTop sz="99859" autoAdjust="0"/>
  </p:normalViewPr>
  <p:slideViewPr>
    <p:cSldViewPr>
      <p:cViewPr>
        <p:scale>
          <a:sx n="100" d="100"/>
          <a:sy n="100" d="100"/>
        </p:scale>
        <p:origin x="-384" y="-2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81A15-8B4E-4078-AC9E-89C73FD177A4}" type="datetimeFigureOut">
              <a:rPr lang="en-US" smtClean="0"/>
              <a:pPr/>
              <a:t>11/13/2012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D9603-ABEC-4A35-8B18-D6A7478FE4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9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D9603-ABEC-4A35-8B18-D6A7478FE4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D9603-ABEC-4A35-8B18-D6A7478FE4B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7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D9603-ABEC-4A35-8B18-D6A7478FE4B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1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153" indent="0" algn="ctr">
              <a:buNone/>
            </a:lvl2pPr>
            <a:lvl3pPr marL="914305" indent="0" algn="ctr">
              <a:buNone/>
            </a:lvl3pPr>
            <a:lvl4pPr marL="1371458" indent="0" algn="ctr">
              <a:buNone/>
            </a:lvl4pPr>
            <a:lvl5pPr marL="1828610" indent="0" algn="ctr">
              <a:buNone/>
            </a:lvl5pPr>
            <a:lvl6pPr marL="2285763" indent="0" algn="ctr">
              <a:buNone/>
            </a:lvl6pPr>
            <a:lvl7pPr marL="2742915" indent="0" algn="ctr">
              <a:buNone/>
            </a:lvl7pPr>
            <a:lvl8pPr marL="3200068" indent="0" algn="ctr">
              <a:buNone/>
            </a:lvl8pPr>
            <a:lvl9pPr marL="365722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1"/>
            <a:ext cx="347472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1"/>
            <a:ext cx="1520952" cy="274320"/>
          </a:xfrm>
          <a:prstGeom prst="rect">
            <a:avLst/>
          </a:prstGeom>
        </p:spPr>
        <p:txBody>
          <a:bodyPr/>
          <a:lstStyle/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1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1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3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3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1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1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3"/>
            <a:ext cx="8229600" cy="506016"/>
          </a:xfrm>
          <a:prstGeom prst="rect">
            <a:avLst/>
          </a:prstGeom>
          <a:ln>
            <a:noFill/>
          </a:ln>
        </p:spPr>
        <p:txBody>
          <a:bodyPr lIns="274292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2"/>
            <a:ext cx="1066800" cy="274320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4"/>
            <a:ext cx="5410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2"/>
            <a:ext cx="2743200" cy="274320"/>
          </a:xfrm>
          <a:prstGeom prst="rect">
            <a:avLst/>
          </a:prstGeom>
        </p:spPr>
        <p:txBody>
          <a:bodyPr/>
          <a:lstStyle/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1"/>
            <a:ext cx="8229600" cy="3657600"/>
          </a:xfrm>
          <a:prstGeom prst="rect">
            <a:avLst/>
          </a:prstGeom>
        </p:spPr>
        <p:txBody>
          <a:bodyPr vert="horz" lIns="91430" tIns="45715" rIns="91430" bIns="45715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30" tIns="45715" rIns="91430" bIns="45715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 lIns="91430" tIns="45715" rIns="91430" bIns="45715"/>
          <a:lstStyle>
            <a:lvl1pPr algn="l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1" y="4800601"/>
            <a:ext cx="1219200" cy="238601"/>
          </a:xfrm>
          <a:prstGeom prst="rect">
            <a:avLst/>
          </a:prstGeom>
          <a:noFill/>
        </p:spPr>
        <p:txBody>
          <a:bodyPr lIns="91430" tIns="45715" rIns="91430" bIns="45715"/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C8878B9C-4D1F-4D7B-9AC8-162DB6DCC8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4800601"/>
            <a:ext cx="1752600" cy="307766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1"/>
            <a:ext cx="8229600" cy="4572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0" tIns="45715" rIns="91430" bIns="45715" anchor="t" compatLnSpc="1"/>
          <a:lstStyle/>
          <a:p>
            <a:endParaRPr kumimoji="0" lang="en-US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292" indent="-274292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83" indent="-274292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875" indent="-228577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66" indent="-228577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58" indent="-228577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750" indent="-182861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610" indent="-182861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472" indent="-182861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332" indent="-182861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symbolcraft.com/graphics/bsp/index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cs.virginia.edu/~luebke/publications/porta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ggraph.org/education/materials/HyperGraph/raytrace/rtinter3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pi-inf.mpg.de/~wald/PhD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Acceleration 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884" y="1009650"/>
            <a:ext cx="5249917" cy="3771900"/>
          </a:xfrm>
        </p:spPr>
        <p:txBody>
          <a:bodyPr>
            <a:normAutofit/>
          </a:bodyPr>
          <a:lstStyle/>
          <a:p>
            <a:pPr lvl="1"/>
            <a:r>
              <a:rPr lang="en-US" sz="1400" dirty="0"/>
              <a:t>Rather than bottom up construction (BVH), construct top down.</a:t>
            </a:r>
          </a:p>
          <a:p>
            <a:pPr lvl="1"/>
            <a:r>
              <a:rPr lang="en-US" sz="1400" dirty="0"/>
              <a:t>Find the bounding box of the </a:t>
            </a:r>
            <a:r>
              <a:rPr lang="en-US" sz="1400" dirty="0" smtClean="0"/>
              <a:t>entire scene</a:t>
            </a:r>
            <a:endParaRPr lang="en-US" sz="1400" dirty="0"/>
          </a:p>
          <a:p>
            <a:pPr lvl="2"/>
            <a:r>
              <a:rPr lang="en-US" sz="1400" dirty="0"/>
              <a:t>this is the root of the tree and contains all the primitives</a:t>
            </a:r>
          </a:p>
          <a:p>
            <a:pPr lvl="1"/>
            <a:r>
              <a:rPr lang="en-US" sz="1400" dirty="0"/>
              <a:t>At every iteration, partition the current node into 8 octants</a:t>
            </a:r>
          </a:p>
          <a:p>
            <a:pPr lvl="2"/>
            <a:r>
              <a:rPr lang="en-US" sz="1400" dirty="0"/>
              <a:t>easy to do if bounding boxes </a:t>
            </a:r>
            <a:r>
              <a:rPr lang="en-US" sz="1400" dirty="0" smtClean="0"/>
              <a:t>are axis aligned</a:t>
            </a:r>
            <a:endParaRPr lang="en-US" sz="1400" dirty="0"/>
          </a:p>
          <a:p>
            <a:pPr lvl="1"/>
            <a:r>
              <a:rPr lang="en-US" sz="1400" dirty="0"/>
              <a:t>Split the primitives at the current node into the octants</a:t>
            </a:r>
          </a:p>
          <a:p>
            <a:pPr lvl="2"/>
            <a:r>
              <a:rPr lang="en-US" sz="1400" dirty="0"/>
              <a:t>if a </a:t>
            </a:r>
            <a:r>
              <a:rPr lang="en-US" sz="1400" dirty="0" smtClean="0"/>
              <a:t>node spans both sides of </a:t>
            </a:r>
            <a:r>
              <a:rPr lang="en-US" sz="1400" dirty="0"/>
              <a:t>a split, put it </a:t>
            </a:r>
            <a:r>
              <a:rPr lang="en-US" sz="1400" dirty="0" smtClean="0"/>
              <a:t>in both </a:t>
            </a:r>
            <a:r>
              <a:rPr lang="en-US" sz="1400" dirty="0"/>
              <a:t>octants</a:t>
            </a:r>
          </a:p>
          <a:p>
            <a:pPr lvl="2"/>
            <a:r>
              <a:rPr lang="en-US" sz="1400" dirty="0"/>
              <a:t>recur on the new nodes</a:t>
            </a:r>
          </a:p>
          <a:p>
            <a:pPr lvl="2"/>
            <a:r>
              <a:rPr lang="en-US" sz="1400" dirty="0"/>
              <a:t>terminate at a maximum depth or if a voxel has sufficiently few primitives</a:t>
            </a:r>
          </a:p>
          <a:p>
            <a:pPr lvl="1"/>
            <a:r>
              <a:rPr lang="en-US" sz="1400" dirty="0" smtClean="0"/>
              <a:t>Variations </a:t>
            </a:r>
            <a:r>
              <a:rPr lang="en-US" sz="1400" dirty="0"/>
              <a:t>that can have slightly better performance</a:t>
            </a:r>
          </a:p>
          <a:p>
            <a:pPr lvl="2"/>
            <a:r>
              <a:rPr lang="en-US" sz="1400" dirty="0"/>
              <a:t>d</a:t>
            </a:r>
            <a:r>
              <a:rPr lang="en-US" sz="1400" dirty="0" smtClean="0"/>
              <a:t>on’t subdivide empty nodes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Octrees</a:t>
            </a:r>
            <a:r>
              <a:rPr lang="en-US" dirty="0" smtClean="0"/>
              <a:t> (2/5) – Construction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076" y="692943"/>
            <a:ext cx="2414588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401" y="725966"/>
            <a:ext cx="2543175" cy="2050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://www.vis.uni-stuttgart.de/eng/teaching/lecture/ws04/seminar_spiele/bsp/t_octr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68" y="2952750"/>
            <a:ext cx="1950720" cy="170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8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161" y="1505731"/>
            <a:ext cx="4396740" cy="244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71550"/>
            <a:ext cx="2819400" cy="3657600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Begin at the root node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If node is a leaf node, perform intersection on all of its children.</a:t>
            </a:r>
          </a:p>
          <a:p>
            <a:pPr lvl="1"/>
            <a:r>
              <a:rPr lang="en-US" dirty="0" smtClean="0"/>
              <a:t>Otherwise, </a:t>
            </a:r>
            <a:r>
              <a:rPr lang="en-US" dirty="0"/>
              <a:t>iterate through the node</a:t>
            </a:r>
            <a:r>
              <a:rPr lang="en-US" dirty="0">
                <a:latin typeface="Times New Roman" pitchFamily="18" charset="0"/>
              </a:rPr>
              <a:t>’</a:t>
            </a:r>
            <a:r>
              <a:rPr lang="en-US" dirty="0"/>
              <a:t>s children and compute intersection between ray and child</a:t>
            </a:r>
            <a:r>
              <a:rPr lang="en-US" dirty="0">
                <a:latin typeface="Times New Roman" pitchFamily="18" charset="0"/>
              </a:rPr>
              <a:t>’</a:t>
            </a:r>
            <a:r>
              <a:rPr lang="en-US" dirty="0"/>
              <a:t>s bounding box</a:t>
            </a:r>
          </a:p>
          <a:p>
            <a:pPr lvl="2"/>
            <a:r>
              <a:rPr lang="en-US" dirty="0"/>
              <a:t>if it intersects, recur on child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Octrees</a:t>
            </a:r>
            <a:r>
              <a:rPr lang="en-US" dirty="0" smtClean="0"/>
              <a:t> (3/5) - Traversal</a:t>
            </a:r>
            <a:endParaRPr lang="en-US" dirty="0"/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>
            <a:off x="3383378" y="1581150"/>
            <a:ext cx="1066800" cy="302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4434161" y="1505731"/>
            <a:ext cx="4396740" cy="2446020"/>
          </a:xfrm>
          <a:prstGeom prst="rect">
            <a:avLst/>
          </a:prstGeom>
          <a:solidFill>
            <a:srgbClr val="9900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 flipV="1">
            <a:off x="3856891" y="2876550"/>
            <a:ext cx="33528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434161" y="1504950"/>
            <a:ext cx="4396740" cy="2446799"/>
          </a:xfrm>
          <a:prstGeom prst="rect">
            <a:avLst/>
          </a:prstGeom>
          <a:solidFill>
            <a:srgbClr val="9900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4434051" y="2728741"/>
            <a:ext cx="2198480" cy="1223008"/>
          </a:xfrm>
          <a:prstGeom prst="rect">
            <a:avLst/>
          </a:prstGeom>
          <a:noFill/>
          <a:ln w="57150">
            <a:solidFill>
              <a:srgbClr val="99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4434161" y="1505731"/>
            <a:ext cx="4396740" cy="2446020"/>
          </a:xfrm>
          <a:prstGeom prst="rect">
            <a:avLst/>
          </a:prstGeom>
          <a:noFill/>
          <a:ln w="57150">
            <a:solidFill>
              <a:srgbClr val="99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434161" y="1505731"/>
            <a:ext cx="4396740" cy="2446020"/>
          </a:xfrm>
          <a:prstGeom prst="rect">
            <a:avLst/>
          </a:prstGeom>
          <a:noFill/>
          <a:ln w="57150">
            <a:solidFill>
              <a:srgbClr val="99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4434161" y="2714835"/>
            <a:ext cx="2198370" cy="1236915"/>
          </a:xfrm>
          <a:prstGeom prst="rect">
            <a:avLst/>
          </a:prstGeom>
          <a:solidFill>
            <a:srgbClr val="9900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Octrees</a:t>
            </a:r>
            <a:r>
              <a:rPr lang="en-US" dirty="0" smtClean="0"/>
              <a:t> (4/5) - Traversal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38700" y="1276350"/>
            <a:ext cx="0" cy="3124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09800" y="2838450"/>
            <a:ext cx="5257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220652" y="1276593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530342" y="1274408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20652" y="2058665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530342" y="2052639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845046" y="1278720"/>
            <a:ext cx="1308354" cy="787583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154736" y="1270185"/>
            <a:ext cx="1308354" cy="787583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845046" y="2064691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54736" y="2058665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220652" y="2838693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530342" y="2836508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20652" y="3620765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530342" y="3614739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43460" y="2835816"/>
            <a:ext cx="1308354" cy="787583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53150" y="2845124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843460" y="3623031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53150" y="3623355"/>
            <a:ext cx="1308354" cy="779785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87252" y="1292387"/>
            <a:ext cx="6324600" cy="2200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220652" y="1295725"/>
            <a:ext cx="2618044" cy="1549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248837" y="1295726"/>
            <a:ext cx="1280169" cy="7569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529006" y="2056378"/>
            <a:ext cx="1280169" cy="7569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45046" y="1300855"/>
            <a:ext cx="2633406" cy="1512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229627" y="1266020"/>
            <a:ext cx="5235349" cy="31445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845050" y="2064690"/>
            <a:ext cx="1278833" cy="7486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55902" y="2845124"/>
            <a:ext cx="2622550" cy="1549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172200" y="2822864"/>
            <a:ext cx="1284548" cy="796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541448" y="1300856"/>
            <a:ext cx="1284548" cy="7517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209800" y="1286037"/>
            <a:ext cx="5257800" cy="31181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4" grpId="0" animBg="1"/>
      <p:bldP spid="85" grpId="0" animBg="1"/>
      <p:bldP spid="87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87015"/>
            <a:ext cx="5638800" cy="3771900"/>
          </a:xfrm>
        </p:spPr>
        <p:txBody>
          <a:bodyPr/>
          <a:lstStyle/>
          <a:p>
            <a:pPr lvl="1"/>
            <a:r>
              <a:rPr lang="en-US" sz="1800" dirty="0" err="1"/>
              <a:t>Octrees</a:t>
            </a:r>
            <a:r>
              <a:rPr lang="en-US" sz="1800" dirty="0"/>
              <a:t> are able to handle arbitrary scenes with good performance</a:t>
            </a:r>
          </a:p>
          <a:p>
            <a:pPr lvl="1"/>
            <a:r>
              <a:rPr lang="en-US" sz="1800" dirty="0"/>
              <a:t>Expected runtime O(log </a:t>
            </a:r>
            <a:r>
              <a:rPr lang="en-US" sz="1800" i="1" dirty="0"/>
              <a:t>n</a:t>
            </a:r>
            <a:r>
              <a:rPr lang="en-US" sz="1800" dirty="0"/>
              <a:t>) per ray.</a:t>
            </a:r>
          </a:p>
          <a:p>
            <a:pPr lvl="2"/>
            <a:r>
              <a:rPr lang="en-US" sz="1600" dirty="0"/>
              <a:t>exponential speedup over linear solution</a:t>
            </a:r>
          </a:p>
          <a:p>
            <a:pPr lvl="1"/>
            <a:r>
              <a:rPr lang="en-US" sz="1800" dirty="0"/>
              <a:t>For scenes where primitives are distributed very non-uniformly, </a:t>
            </a:r>
            <a:r>
              <a:rPr lang="en-US" sz="1800" dirty="0" err="1"/>
              <a:t>octrees</a:t>
            </a:r>
            <a:r>
              <a:rPr lang="en-US" sz="1800" dirty="0"/>
              <a:t> will perform terribly</a:t>
            </a:r>
          </a:p>
          <a:p>
            <a:pPr lvl="2"/>
            <a:r>
              <a:rPr lang="en-US" sz="1600" dirty="0"/>
              <a:t>in practice, these scenes are fairly common</a:t>
            </a:r>
          </a:p>
          <a:p>
            <a:pPr lvl="2"/>
            <a:r>
              <a:rPr lang="en-US" sz="1600" dirty="0" err="1"/>
              <a:t>octrees</a:t>
            </a:r>
            <a:r>
              <a:rPr lang="en-US" sz="1600" dirty="0"/>
              <a:t> can take many subdivisions to zone in on complex geometry, yielding deeper, inefficient trees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Octrees</a:t>
            </a:r>
            <a:r>
              <a:rPr lang="en-US" dirty="0" smtClean="0"/>
              <a:t> (5/5) - Summary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581150"/>
            <a:ext cx="3200001" cy="201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8393" y="914400"/>
            <a:ext cx="8668407" cy="3771900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Need to be smarter about how to determine sizes of nodes</a:t>
            </a:r>
            <a:endParaRPr lang="en-US" dirty="0" smtClean="0"/>
          </a:p>
          <a:p>
            <a:pPr lvl="2"/>
            <a:r>
              <a:rPr lang="en-US" dirty="0" smtClean="0"/>
              <a:t>tradeoff between spending time intersecting with nodes (deep tree) </a:t>
            </a:r>
            <a:r>
              <a:rPr lang="en-US" dirty="0" err="1" smtClean="0"/>
              <a:t>vs</a:t>
            </a:r>
            <a:r>
              <a:rPr lang="en-US" dirty="0" smtClean="0"/>
              <a:t> intersecting with scene primitives (shallow tree)</a:t>
            </a:r>
            <a:endParaRPr lang="en-US" dirty="0"/>
          </a:p>
          <a:p>
            <a:pPr lvl="2"/>
            <a:r>
              <a:rPr lang="en-US" dirty="0" smtClean="0"/>
              <a:t>isolate </a:t>
            </a:r>
            <a:r>
              <a:rPr lang="en-US" dirty="0"/>
              <a:t>areas of high complexity and produce large empty </a:t>
            </a:r>
            <a:r>
              <a:rPr lang="en-US" dirty="0" smtClean="0"/>
              <a:t>spaces,</a:t>
            </a:r>
            <a:br>
              <a:rPr lang="en-US" dirty="0" smtClean="0"/>
            </a:br>
            <a:r>
              <a:rPr lang="en-US" dirty="0" smtClean="0"/>
              <a:t>which </a:t>
            </a:r>
            <a:r>
              <a:rPr lang="en-US" dirty="0"/>
              <a:t>we can step through quickly during </a:t>
            </a:r>
            <a:r>
              <a:rPr lang="en-US" dirty="0" smtClean="0"/>
              <a:t>traversal</a:t>
            </a:r>
            <a:endParaRPr lang="en-US" dirty="0"/>
          </a:p>
          <a:p>
            <a:pPr lvl="1"/>
            <a:r>
              <a:rPr lang="en-US" dirty="0"/>
              <a:t>Definition: a </a:t>
            </a:r>
            <a:r>
              <a:rPr lang="en-US" b="1" dirty="0" err="1" smtClean="0"/>
              <a:t>kd</a:t>
            </a:r>
            <a:r>
              <a:rPr lang="en-US" b="1" dirty="0" smtClean="0"/>
              <a:t>-tree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k-d</a:t>
            </a:r>
            <a:r>
              <a:rPr lang="en-US" dirty="0"/>
              <a:t>imensional, axis-aligned binary </a:t>
            </a:r>
            <a:r>
              <a:rPr lang="en-US" b="1" dirty="0" smtClean="0"/>
              <a:t>tree</a:t>
            </a:r>
            <a:endParaRPr lang="en-US" dirty="0"/>
          </a:p>
          <a:p>
            <a:pPr lvl="2"/>
            <a:r>
              <a:rPr lang="en-US" dirty="0" smtClean="0"/>
              <a:t>axis-aligned like </a:t>
            </a:r>
            <a:r>
              <a:rPr lang="en-US" dirty="0" err="1" smtClean="0"/>
              <a:t>octree</a:t>
            </a:r>
            <a:endParaRPr lang="en-US" dirty="0"/>
          </a:p>
          <a:p>
            <a:pPr lvl="2"/>
            <a:r>
              <a:rPr lang="en-US" dirty="0"/>
              <a:t>binary tree </a:t>
            </a:r>
            <a:r>
              <a:rPr lang="en-US" dirty="0" smtClean="0"/>
              <a:t>unlike </a:t>
            </a:r>
            <a:r>
              <a:rPr lang="en-US" dirty="0" err="1" smtClean="0"/>
              <a:t>octree</a:t>
            </a:r>
            <a:r>
              <a:rPr lang="en-US" dirty="0" smtClean="0"/>
              <a:t>: </a:t>
            </a:r>
            <a:r>
              <a:rPr lang="en-US" dirty="0"/>
              <a:t>choose one axis to split along at each </a:t>
            </a:r>
            <a:r>
              <a:rPr lang="en-US" dirty="0" smtClean="0"/>
              <a:t>node</a:t>
            </a:r>
            <a:endParaRPr lang="en-US" dirty="0"/>
          </a:p>
          <a:p>
            <a:pPr lvl="1"/>
            <a:r>
              <a:rPr lang="en-US" dirty="0"/>
              <a:t>Main challenge with </a:t>
            </a:r>
            <a:r>
              <a:rPr lang="en-US" dirty="0" err="1"/>
              <a:t>kd</a:t>
            </a:r>
            <a:r>
              <a:rPr lang="en-US" dirty="0"/>
              <a:t>-trees used for spatial partitioning is determining where to position the split plane at a given node (including which axis to split along)</a:t>
            </a:r>
          </a:p>
          <a:p>
            <a:pPr lvl="2"/>
            <a:r>
              <a:rPr lang="en-US" dirty="0"/>
              <a:t>would like split plane to reflect geometry of objects </a:t>
            </a:r>
          </a:p>
          <a:p>
            <a:pPr lvl="2"/>
            <a:r>
              <a:rPr lang="en-US" dirty="0"/>
              <a:t>degenerate </a:t>
            </a:r>
            <a:r>
              <a:rPr lang="en-US" dirty="0" err="1"/>
              <a:t>kd</a:t>
            </a:r>
            <a:r>
              <a:rPr lang="en-US" dirty="0"/>
              <a:t>-tree is identical to its </a:t>
            </a:r>
            <a:r>
              <a:rPr lang="en-US" dirty="0" err="1"/>
              <a:t>octree</a:t>
            </a:r>
            <a:r>
              <a:rPr lang="en-US" dirty="0"/>
              <a:t> equivalent</a:t>
            </a:r>
          </a:p>
          <a:p>
            <a:pPr lvl="2"/>
            <a:r>
              <a:rPr lang="en-US" dirty="0"/>
              <a:t>let’s look in-depth at how we would select one split for a single node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-trees </a:t>
            </a:r>
            <a:r>
              <a:rPr lang="en-US" dirty="0" smtClean="0"/>
              <a:t>(1/7) -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5762" y="933689"/>
            <a:ext cx="8301038" cy="55721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40681" y="96083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553993" y="261889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379368" y="255341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488907" y="120205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38019" y="169259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6730207" y="16318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5547518" y="140327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5852319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6730207" y="275105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6119019" y="214979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6203157" y="104013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4"/>
          <p:cNvSpPr>
            <a:spLocks noChangeArrowheads="1"/>
          </p:cNvSpPr>
          <p:nvPr/>
        </p:nvSpPr>
        <p:spPr bwMode="auto">
          <a:xfrm>
            <a:off x="5585619" y="254984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/>
          <p:cNvSpPr>
            <a:spLocks noChangeArrowheads="1"/>
          </p:cNvSpPr>
          <p:nvPr/>
        </p:nvSpPr>
        <p:spPr bwMode="auto">
          <a:xfrm>
            <a:off x="6730207" y="229028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6"/>
          <p:cNvSpPr>
            <a:spLocks noChangeArrowheads="1"/>
          </p:cNvSpPr>
          <p:nvPr/>
        </p:nvSpPr>
        <p:spPr bwMode="auto">
          <a:xfrm>
            <a:off x="5677694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6804818" y="21497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5547518" y="11508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19"/>
          <p:cNvSpPr>
            <a:spLocks noChangeArrowheads="1"/>
          </p:cNvSpPr>
          <p:nvPr/>
        </p:nvSpPr>
        <p:spPr bwMode="auto">
          <a:xfrm>
            <a:off x="5939632" y="281654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6449218" y="15020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1"/>
          <p:cNvSpPr>
            <a:spLocks noChangeArrowheads="1"/>
          </p:cNvSpPr>
          <p:nvPr/>
        </p:nvSpPr>
        <p:spPr bwMode="auto">
          <a:xfrm>
            <a:off x="6500018" y="266414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2"/>
          <p:cNvSpPr>
            <a:spLocks noChangeArrowheads="1"/>
          </p:cNvSpPr>
          <p:nvPr/>
        </p:nvSpPr>
        <p:spPr bwMode="auto">
          <a:xfrm>
            <a:off x="6692107" y="125206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6017419" y="109966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6028532" y="248792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6"/>
          <p:cNvSpPr>
            <a:spLocks noChangeAspect="1" noChangeArrowheads="1"/>
          </p:cNvSpPr>
          <p:nvPr/>
        </p:nvSpPr>
        <p:spPr bwMode="auto">
          <a:xfrm>
            <a:off x="3528219" y="134969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>
            <a:off x="6379368" y="117109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29"/>
          <p:cNvSpPr>
            <a:spLocks noChangeArrowheads="1"/>
          </p:cNvSpPr>
          <p:nvPr/>
        </p:nvSpPr>
        <p:spPr bwMode="auto">
          <a:xfrm>
            <a:off x="6553993" y="13032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30"/>
          <p:cNvSpPr>
            <a:spLocks noChangeArrowheads="1"/>
          </p:cNvSpPr>
          <p:nvPr/>
        </p:nvSpPr>
        <p:spPr bwMode="auto">
          <a:xfrm>
            <a:off x="5852318" y="268557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31"/>
          <p:cNvSpPr>
            <a:spLocks noChangeArrowheads="1"/>
          </p:cNvSpPr>
          <p:nvPr/>
        </p:nvSpPr>
        <p:spPr bwMode="auto">
          <a:xfrm>
            <a:off x="5814218" y="146399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46"/>
          <p:cNvSpPr txBox="1">
            <a:spLocks noChangeArrowheads="1"/>
          </p:cNvSpPr>
          <p:nvPr/>
        </p:nvSpPr>
        <p:spPr bwMode="auto">
          <a:xfrm>
            <a:off x="3505200" y="594360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9600" y="3562350"/>
            <a:ext cx="80772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Split at middle?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During traversal, ray is equally likely to enter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either left side or right side</a:t>
            </a:r>
            <a:endParaRPr lang="en-US" sz="1400" dirty="0" smtClean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But cost of entering right side is much higher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!</a:t>
            </a:r>
          </a:p>
          <a:p>
            <a:pPr marL="457200" lvl="2">
              <a:buFont typeface="Arial" pitchFamily="34" charset="0"/>
              <a:buChar char="•"/>
              <a:defRPr/>
            </a:pPr>
            <a:r>
              <a:rPr lang="en-US" sz="1400" dirty="0" smtClean="0"/>
              <a:t>  How </a:t>
            </a:r>
            <a:r>
              <a:rPr lang="en-US" sz="1400" dirty="0"/>
              <a:t>do we split up this “node” in space optimally?</a:t>
            </a:r>
          </a:p>
          <a:p>
            <a:pPr>
              <a:buFont typeface="Arial" pitchFamily="34" charset="0"/>
              <a:buChar char="•"/>
              <a:defRPr/>
            </a:pP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6" name="Straight Connector 35"/>
          <p:cNvCxnSpPr>
            <a:cxnSpLocks noChangeShapeType="1"/>
            <a:endCxn id="6" idx="2"/>
          </p:cNvCxnSpPr>
          <p:nvPr/>
        </p:nvCxnSpPr>
        <p:spPr bwMode="auto">
          <a:xfrm>
            <a:off x="4520407" y="944881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40" name="TextBox 39"/>
          <p:cNvSpPr txBox="1"/>
          <p:nvPr/>
        </p:nvSpPr>
        <p:spPr>
          <a:xfrm>
            <a:off x="1377156" y="3260646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81081" y="3286840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3631" y="899240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</a:t>
            </a:r>
            <a:r>
              <a:rPr lang="en-US" dirty="0" smtClean="0"/>
              <a:t>(2/7) – Choosing a split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  <p:bldP spid="4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643416" y="3562350"/>
            <a:ext cx="816514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Split at median?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 Cost of entering each side during traversal in terms of possible intersection tests is approximately equal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+mj-lt"/>
              </a:rPr>
              <a:t> But a ray is much more likely to enter left-hand side – much greater area!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75350" y="3260726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79275" y="3275568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1825" y="899319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0" name="Rectangle 3"/>
          <p:cNvSpPr>
            <a:spLocks noChangeArrowheads="1"/>
          </p:cNvSpPr>
          <p:nvPr/>
        </p:nvSpPr>
        <p:spPr bwMode="auto">
          <a:xfrm>
            <a:off x="1640681" y="96083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AutoShape 4"/>
          <p:cNvSpPr>
            <a:spLocks noChangeArrowheads="1"/>
          </p:cNvSpPr>
          <p:nvPr/>
        </p:nvSpPr>
        <p:spPr bwMode="auto">
          <a:xfrm>
            <a:off x="6553993" y="261889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AutoShape 5"/>
          <p:cNvSpPr>
            <a:spLocks noChangeArrowheads="1"/>
          </p:cNvSpPr>
          <p:nvPr/>
        </p:nvSpPr>
        <p:spPr bwMode="auto">
          <a:xfrm>
            <a:off x="6379368" y="255341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6"/>
          <p:cNvSpPr>
            <a:spLocks noChangeArrowheads="1"/>
          </p:cNvSpPr>
          <p:nvPr/>
        </p:nvSpPr>
        <p:spPr bwMode="auto">
          <a:xfrm>
            <a:off x="6488907" y="120205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7"/>
          <p:cNvSpPr>
            <a:spLocks noChangeArrowheads="1"/>
          </p:cNvSpPr>
          <p:nvPr/>
        </p:nvSpPr>
        <p:spPr bwMode="auto">
          <a:xfrm>
            <a:off x="5738019" y="169259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8"/>
          <p:cNvSpPr>
            <a:spLocks noChangeArrowheads="1"/>
          </p:cNvSpPr>
          <p:nvPr/>
        </p:nvSpPr>
        <p:spPr bwMode="auto">
          <a:xfrm>
            <a:off x="6730207" y="16318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9"/>
          <p:cNvSpPr>
            <a:spLocks noChangeArrowheads="1"/>
          </p:cNvSpPr>
          <p:nvPr/>
        </p:nvSpPr>
        <p:spPr bwMode="auto">
          <a:xfrm>
            <a:off x="5547518" y="140327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10"/>
          <p:cNvSpPr>
            <a:spLocks noChangeArrowheads="1"/>
          </p:cNvSpPr>
          <p:nvPr/>
        </p:nvSpPr>
        <p:spPr bwMode="auto">
          <a:xfrm>
            <a:off x="5852319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11"/>
          <p:cNvSpPr>
            <a:spLocks noChangeArrowheads="1"/>
          </p:cNvSpPr>
          <p:nvPr/>
        </p:nvSpPr>
        <p:spPr bwMode="auto">
          <a:xfrm>
            <a:off x="6730207" y="275105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AutoShape 12"/>
          <p:cNvSpPr>
            <a:spLocks noChangeArrowheads="1"/>
          </p:cNvSpPr>
          <p:nvPr/>
        </p:nvSpPr>
        <p:spPr bwMode="auto">
          <a:xfrm>
            <a:off x="6119019" y="214979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AutoShape 13"/>
          <p:cNvSpPr>
            <a:spLocks noChangeArrowheads="1"/>
          </p:cNvSpPr>
          <p:nvPr/>
        </p:nvSpPr>
        <p:spPr bwMode="auto">
          <a:xfrm>
            <a:off x="6203157" y="104013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AutoShape 14"/>
          <p:cNvSpPr>
            <a:spLocks noChangeArrowheads="1"/>
          </p:cNvSpPr>
          <p:nvPr/>
        </p:nvSpPr>
        <p:spPr bwMode="auto">
          <a:xfrm>
            <a:off x="5585619" y="254984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AutoShape 15"/>
          <p:cNvSpPr>
            <a:spLocks noChangeArrowheads="1"/>
          </p:cNvSpPr>
          <p:nvPr/>
        </p:nvSpPr>
        <p:spPr bwMode="auto">
          <a:xfrm>
            <a:off x="6730207" y="229028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AutoShape 16"/>
          <p:cNvSpPr>
            <a:spLocks noChangeArrowheads="1"/>
          </p:cNvSpPr>
          <p:nvPr/>
        </p:nvSpPr>
        <p:spPr bwMode="auto">
          <a:xfrm>
            <a:off x="5677694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AutoShape 17"/>
          <p:cNvSpPr>
            <a:spLocks noChangeArrowheads="1"/>
          </p:cNvSpPr>
          <p:nvPr/>
        </p:nvSpPr>
        <p:spPr bwMode="auto">
          <a:xfrm>
            <a:off x="6804818" y="21497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AutoShape 18"/>
          <p:cNvSpPr>
            <a:spLocks noChangeArrowheads="1"/>
          </p:cNvSpPr>
          <p:nvPr/>
        </p:nvSpPr>
        <p:spPr bwMode="auto">
          <a:xfrm>
            <a:off x="5547518" y="11508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AutoShape 19"/>
          <p:cNvSpPr>
            <a:spLocks noChangeArrowheads="1"/>
          </p:cNvSpPr>
          <p:nvPr/>
        </p:nvSpPr>
        <p:spPr bwMode="auto">
          <a:xfrm>
            <a:off x="5939632" y="281654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20"/>
          <p:cNvSpPr>
            <a:spLocks noChangeArrowheads="1"/>
          </p:cNvSpPr>
          <p:nvPr/>
        </p:nvSpPr>
        <p:spPr bwMode="auto">
          <a:xfrm>
            <a:off x="6449218" y="15020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AutoShape 21"/>
          <p:cNvSpPr>
            <a:spLocks noChangeArrowheads="1"/>
          </p:cNvSpPr>
          <p:nvPr/>
        </p:nvSpPr>
        <p:spPr bwMode="auto">
          <a:xfrm>
            <a:off x="6500018" y="266414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AutoShape 22"/>
          <p:cNvSpPr>
            <a:spLocks noChangeArrowheads="1"/>
          </p:cNvSpPr>
          <p:nvPr/>
        </p:nvSpPr>
        <p:spPr bwMode="auto">
          <a:xfrm>
            <a:off x="6692107" y="125206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AutoShape 23"/>
          <p:cNvSpPr>
            <a:spLocks noChangeArrowheads="1"/>
          </p:cNvSpPr>
          <p:nvPr/>
        </p:nvSpPr>
        <p:spPr bwMode="auto">
          <a:xfrm>
            <a:off x="6017419" y="109966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AutoShape 25"/>
          <p:cNvSpPr>
            <a:spLocks noChangeArrowheads="1"/>
          </p:cNvSpPr>
          <p:nvPr/>
        </p:nvSpPr>
        <p:spPr bwMode="auto">
          <a:xfrm>
            <a:off x="6028532" y="248792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AutoShape 26"/>
          <p:cNvSpPr>
            <a:spLocks noChangeAspect="1" noChangeArrowheads="1"/>
          </p:cNvSpPr>
          <p:nvPr/>
        </p:nvSpPr>
        <p:spPr bwMode="auto">
          <a:xfrm>
            <a:off x="3528219" y="134969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AutoShape 28"/>
          <p:cNvSpPr>
            <a:spLocks noChangeArrowheads="1"/>
          </p:cNvSpPr>
          <p:nvPr/>
        </p:nvSpPr>
        <p:spPr bwMode="auto">
          <a:xfrm>
            <a:off x="6379368" y="117109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AutoShape 29"/>
          <p:cNvSpPr>
            <a:spLocks noChangeArrowheads="1"/>
          </p:cNvSpPr>
          <p:nvPr/>
        </p:nvSpPr>
        <p:spPr bwMode="auto">
          <a:xfrm>
            <a:off x="6553993" y="13032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AutoShape 30"/>
          <p:cNvSpPr>
            <a:spLocks noChangeArrowheads="1"/>
          </p:cNvSpPr>
          <p:nvPr/>
        </p:nvSpPr>
        <p:spPr bwMode="auto">
          <a:xfrm>
            <a:off x="5852318" y="268557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AutoShape 31"/>
          <p:cNvSpPr>
            <a:spLocks noChangeArrowheads="1"/>
          </p:cNvSpPr>
          <p:nvPr/>
        </p:nvSpPr>
        <p:spPr bwMode="auto">
          <a:xfrm>
            <a:off x="5814218" y="146399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7" name="Straight Connector 96"/>
          <p:cNvCxnSpPr>
            <a:cxnSpLocks noChangeShapeType="1"/>
          </p:cNvCxnSpPr>
          <p:nvPr/>
        </p:nvCxnSpPr>
        <p:spPr bwMode="auto">
          <a:xfrm>
            <a:off x="6441280" y="955357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2/7</a:t>
            </a:r>
            <a:r>
              <a:rPr lang="en-US" dirty="0" smtClean="0"/>
              <a:t>) – Choosing a split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1" grpId="0"/>
      <p:bldP spid="42" grpId="0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2/7</a:t>
            </a:r>
            <a:r>
              <a:rPr lang="en-US" dirty="0"/>
              <a:t>) – Choosing a split plane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71600" y="3262313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84256" y="3273583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7600" y="902295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6900" y="3562350"/>
            <a:ext cx="81534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Cost-Optimized Split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Attempts to balance the cost of entering a node (intersection tests) with probability of entering that node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Isolates geometric complexity rapidly, creating large, empty nodes that can be quickly discarded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during traversal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1640681" y="96083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6553993" y="261889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6379368" y="255341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6"/>
          <p:cNvSpPr>
            <a:spLocks noChangeArrowheads="1"/>
          </p:cNvSpPr>
          <p:nvPr/>
        </p:nvSpPr>
        <p:spPr bwMode="auto">
          <a:xfrm>
            <a:off x="6488907" y="120205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7"/>
          <p:cNvSpPr>
            <a:spLocks noChangeArrowheads="1"/>
          </p:cNvSpPr>
          <p:nvPr/>
        </p:nvSpPr>
        <p:spPr bwMode="auto">
          <a:xfrm>
            <a:off x="5738019" y="169259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6730207" y="16318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5547518" y="140327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0"/>
          <p:cNvSpPr>
            <a:spLocks noChangeArrowheads="1"/>
          </p:cNvSpPr>
          <p:nvPr/>
        </p:nvSpPr>
        <p:spPr bwMode="auto">
          <a:xfrm>
            <a:off x="5852319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1"/>
          <p:cNvSpPr>
            <a:spLocks noChangeArrowheads="1"/>
          </p:cNvSpPr>
          <p:nvPr/>
        </p:nvSpPr>
        <p:spPr bwMode="auto">
          <a:xfrm>
            <a:off x="6730207" y="275105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2"/>
          <p:cNvSpPr>
            <a:spLocks noChangeArrowheads="1"/>
          </p:cNvSpPr>
          <p:nvPr/>
        </p:nvSpPr>
        <p:spPr bwMode="auto">
          <a:xfrm>
            <a:off x="6119019" y="214979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AutoShape 13"/>
          <p:cNvSpPr>
            <a:spLocks noChangeArrowheads="1"/>
          </p:cNvSpPr>
          <p:nvPr/>
        </p:nvSpPr>
        <p:spPr bwMode="auto">
          <a:xfrm>
            <a:off x="6203157" y="104013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14"/>
          <p:cNvSpPr>
            <a:spLocks noChangeArrowheads="1"/>
          </p:cNvSpPr>
          <p:nvPr/>
        </p:nvSpPr>
        <p:spPr bwMode="auto">
          <a:xfrm>
            <a:off x="5585619" y="254984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AutoShape 15"/>
          <p:cNvSpPr>
            <a:spLocks noChangeArrowheads="1"/>
          </p:cNvSpPr>
          <p:nvPr/>
        </p:nvSpPr>
        <p:spPr bwMode="auto">
          <a:xfrm>
            <a:off x="6730207" y="229028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utoShape 16"/>
          <p:cNvSpPr>
            <a:spLocks noChangeArrowheads="1"/>
          </p:cNvSpPr>
          <p:nvPr/>
        </p:nvSpPr>
        <p:spPr bwMode="auto">
          <a:xfrm>
            <a:off x="5677694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AutoShape 17"/>
          <p:cNvSpPr>
            <a:spLocks noChangeArrowheads="1"/>
          </p:cNvSpPr>
          <p:nvPr/>
        </p:nvSpPr>
        <p:spPr bwMode="auto">
          <a:xfrm>
            <a:off x="6804818" y="21497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AutoShape 18"/>
          <p:cNvSpPr>
            <a:spLocks noChangeArrowheads="1"/>
          </p:cNvSpPr>
          <p:nvPr/>
        </p:nvSpPr>
        <p:spPr bwMode="auto">
          <a:xfrm>
            <a:off x="5547518" y="11508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AutoShape 19"/>
          <p:cNvSpPr>
            <a:spLocks noChangeArrowheads="1"/>
          </p:cNvSpPr>
          <p:nvPr/>
        </p:nvSpPr>
        <p:spPr bwMode="auto">
          <a:xfrm>
            <a:off x="5939632" y="281654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0"/>
          <p:cNvSpPr>
            <a:spLocks noChangeArrowheads="1"/>
          </p:cNvSpPr>
          <p:nvPr/>
        </p:nvSpPr>
        <p:spPr bwMode="auto">
          <a:xfrm>
            <a:off x="6449218" y="15020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AutoShape 21"/>
          <p:cNvSpPr>
            <a:spLocks noChangeArrowheads="1"/>
          </p:cNvSpPr>
          <p:nvPr/>
        </p:nvSpPr>
        <p:spPr bwMode="auto">
          <a:xfrm>
            <a:off x="6500018" y="266414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AutoShape 22"/>
          <p:cNvSpPr>
            <a:spLocks noChangeArrowheads="1"/>
          </p:cNvSpPr>
          <p:nvPr/>
        </p:nvSpPr>
        <p:spPr bwMode="auto">
          <a:xfrm>
            <a:off x="6692107" y="125206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AutoShape 23"/>
          <p:cNvSpPr>
            <a:spLocks noChangeArrowheads="1"/>
          </p:cNvSpPr>
          <p:nvPr/>
        </p:nvSpPr>
        <p:spPr bwMode="auto">
          <a:xfrm>
            <a:off x="6017419" y="109966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AutoShape 25"/>
          <p:cNvSpPr>
            <a:spLocks noChangeArrowheads="1"/>
          </p:cNvSpPr>
          <p:nvPr/>
        </p:nvSpPr>
        <p:spPr bwMode="auto">
          <a:xfrm>
            <a:off x="6028532" y="248792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AutoShape 26"/>
          <p:cNvSpPr>
            <a:spLocks noChangeAspect="1" noChangeArrowheads="1"/>
          </p:cNvSpPr>
          <p:nvPr/>
        </p:nvSpPr>
        <p:spPr bwMode="auto">
          <a:xfrm>
            <a:off x="3528219" y="134969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AutoShape 28"/>
          <p:cNvSpPr>
            <a:spLocks noChangeArrowheads="1"/>
          </p:cNvSpPr>
          <p:nvPr/>
        </p:nvSpPr>
        <p:spPr bwMode="auto">
          <a:xfrm>
            <a:off x="6379368" y="117109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29"/>
          <p:cNvSpPr>
            <a:spLocks noChangeArrowheads="1"/>
          </p:cNvSpPr>
          <p:nvPr/>
        </p:nvSpPr>
        <p:spPr bwMode="auto">
          <a:xfrm>
            <a:off x="6553993" y="13032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AutoShape 30"/>
          <p:cNvSpPr>
            <a:spLocks noChangeArrowheads="1"/>
          </p:cNvSpPr>
          <p:nvPr/>
        </p:nvSpPr>
        <p:spPr bwMode="auto">
          <a:xfrm>
            <a:off x="5852318" y="268557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AutoShape 31"/>
          <p:cNvSpPr>
            <a:spLocks noChangeArrowheads="1"/>
          </p:cNvSpPr>
          <p:nvPr/>
        </p:nvSpPr>
        <p:spPr bwMode="auto">
          <a:xfrm>
            <a:off x="5814218" y="146399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" name="Straight Connector 67"/>
          <p:cNvCxnSpPr>
            <a:cxnSpLocks noChangeShapeType="1"/>
          </p:cNvCxnSpPr>
          <p:nvPr/>
        </p:nvCxnSpPr>
        <p:spPr bwMode="auto">
          <a:xfrm>
            <a:off x="5493543" y="955357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93544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4" grpId="0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2/7</a:t>
            </a:r>
            <a:r>
              <a:rPr lang="en-US" dirty="0" smtClean="0"/>
              <a:t>) – Choosing a split plane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4852" y="3399845"/>
            <a:ext cx="8763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Verdana" pitchFamily="34" charset="0"/>
              </a:rPr>
              <a:t>Where to split children?</a:t>
            </a:r>
            <a:endParaRPr lang="en-US" sz="1200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Left child requires no further subdivision</a:t>
            </a:r>
          </a:p>
          <a:p>
            <a:pPr>
              <a:buFont typeface="Arial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Right child split roughly at middle/median</a:t>
            </a:r>
            <a:endParaRPr lang="en-US" sz="1200" b="1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No clear winner for future splits in right child;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</a:rPr>
              <a:t>will look mostly 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like </a:t>
            </a:r>
            <a:r>
              <a:rPr lang="en-US" sz="1200" dirty="0" err="1">
                <a:solidFill>
                  <a:schemeClr val="tx1"/>
                </a:solidFill>
                <a:latin typeface="Verdana" pitchFamily="34" charset="0"/>
              </a:rPr>
              <a:t>octree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 from this point onwards (objects now uniformly distributed)</a:t>
            </a:r>
          </a:p>
          <a:p>
            <a:pPr>
              <a:buFont typeface="Arial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 Difference is that we have isolated this geometry after only one split whereas </a:t>
            </a:r>
            <a:r>
              <a:rPr lang="en-US" sz="1200" dirty="0" err="1">
                <a:solidFill>
                  <a:schemeClr val="tx1"/>
                </a:solidFill>
                <a:latin typeface="Verdana" pitchFamily="34" charset="0"/>
              </a:rPr>
              <a:t>octree</a:t>
            </a:r>
            <a:r>
              <a:rPr lang="en-US" sz="1200" dirty="0">
                <a:solidFill>
                  <a:schemeClr val="tx1"/>
                </a:solidFill>
                <a:latin typeface="Verdana" pitchFamily="34" charset="0"/>
              </a:rPr>
              <a:t> would take longer (deeper tree and slower to traverse).</a:t>
            </a:r>
            <a:endParaRPr lang="en-US" sz="1200" b="1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75025" y="3253280"/>
            <a:ext cx="3032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78950" y="3273124"/>
            <a:ext cx="5132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x=1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05150" y="898207"/>
            <a:ext cx="62706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y=1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1640681" y="960834"/>
            <a:ext cx="5791200" cy="237291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AutoShape 26"/>
          <p:cNvSpPr>
            <a:spLocks noChangeAspect="1" noChangeArrowheads="1"/>
          </p:cNvSpPr>
          <p:nvPr/>
        </p:nvSpPr>
        <p:spPr bwMode="auto">
          <a:xfrm>
            <a:off x="3528219" y="1349692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1" name="Straight Connector 100"/>
          <p:cNvCxnSpPr>
            <a:cxnSpLocks noChangeShapeType="1"/>
          </p:cNvCxnSpPr>
          <p:nvPr/>
        </p:nvCxnSpPr>
        <p:spPr bwMode="auto">
          <a:xfrm>
            <a:off x="5484812" y="944881"/>
            <a:ext cx="15875" cy="2388869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103" name="AutoShape 4"/>
          <p:cNvSpPr>
            <a:spLocks noChangeArrowheads="1"/>
          </p:cNvSpPr>
          <p:nvPr/>
        </p:nvSpPr>
        <p:spPr bwMode="auto">
          <a:xfrm>
            <a:off x="6553993" y="261889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AutoShape 5"/>
          <p:cNvSpPr>
            <a:spLocks noChangeArrowheads="1"/>
          </p:cNvSpPr>
          <p:nvPr/>
        </p:nvSpPr>
        <p:spPr bwMode="auto">
          <a:xfrm>
            <a:off x="6379368" y="2553414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AutoShape 6"/>
          <p:cNvSpPr>
            <a:spLocks noChangeArrowheads="1"/>
          </p:cNvSpPr>
          <p:nvPr/>
        </p:nvSpPr>
        <p:spPr bwMode="auto">
          <a:xfrm>
            <a:off x="6488907" y="1202054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AutoShape 7"/>
          <p:cNvSpPr>
            <a:spLocks noChangeArrowheads="1"/>
          </p:cNvSpPr>
          <p:nvPr/>
        </p:nvSpPr>
        <p:spPr bwMode="auto">
          <a:xfrm>
            <a:off x="5738019" y="1692592"/>
            <a:ext cx="606425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AutoShape 8"/>
          <p:cNvSpPr>
            <a:spLocks noChangeArrowheads="1"/>
          </p:cNvSpPr>
          <p:nvPr/>
        </p:nvSpPr>
        <p:spPr bwMode="auto">
          <a:xfrm>
            <a:off x="6730207" y="16318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AutoShape 9"/>
          <p:cNvSpPr>
            <a:spLocks noChangeArrowheads="1"/>
          </p:cNvSpPr>
          <p:nvPr/>
        </p:nvSpPr>
        <p:spPr bwMode="auto">
          <a:xfrm>
            <a:off x="5547518" y="1403271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AutoShape 10"/>
          <p:cNvSpPr>
            <a:spLocks noChangeArrowheads="1"/>
          </p:cNvSpPr>
          <p:nvPr/>
        </p:nvSpPr>
        <p:spPr bwMode="auto">
          <a:xfrm>
            <a:off x="5852319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AutoShape 11"/>
          <p:cNvSpPr>
            <a:spLocks noChangeArrowheads="1"/>
          </p:cNvSpPr>
          <p:nvPr/>
        </p:nvSpPr>
        <p:spPr bwMode="auto">
          <a:xfrm>
            <a:off x="6730207" y="2751058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AutoShape 12"/>
          <p:cNvSpPr>
            <a:spLocks noChangeArrowheads="1"/>
          </p:cNvSpPr>
          <p:nvPr/>
        </p:nvSpPr>
        <p:spPr bwMode="auto">
          <a:xfrm>
            <a:off x="6119019" y="214979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AutoShape 13"/>
          <p:cNvSpPr>
            <a:spLocks noChangeArrowheads="1"/>
          </p:cNvSpPr>
          <p:nvPr/>
        </p:nvSpPr>
        <p:spPr bwMode="auto">
          <a:xfrm>
            <a:off x="6203157" y="1040130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3" name="AutoShape 14"/>
          <p:cNvSpPr>
            <a:spLocks noChangeArrowheads="1"/>
          </p:cNvSpPr>
          <p:nvPr/>
        </p:nvSpPr>
        <p:spPr bwMode="auto">
          <a:xfrm>
            <a:off x="5585619" y="2549842"/>
            <a:ext cx="606425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AutoShape 15"/>
          <p:cNvSpPr>
            <a:spLocks noChangeArrowheads="1"/>
          </p:cNvSpPr>
          <p:nvPr/>
        </p:nvSpPr>
        <p:spPr bwMode="auto">
          <a:xfrm>
            <a:off x="6730207" y="2290286"/>
            <a:ext cx="604837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5" name="AutoShape 16"/>
          <p:cNvSpPr>
            <a:spLocks noChangeArrowheads="1"/>
          </p:cNvSpPr>
          <p:nvPr/>
        </p:nvSpPr>
        <p:spPr bwMode="auto">
          <a:xfrm>
            <a:off x="5677694" y="2355770"/>
            <a:ext cx="606425" cy="45600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AutoShape 17"/>
          <p:cNvSpPr>
            <a:spLocks noChangeArrowheads="1"/>
          </p:cNvSpPr>
          <p:nvPr/>
        </p:nvSpPr>
        <p:spPr bwMode="auto">
          <a:xfrm>
            <a:off x="6804818" y="21497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AutoShape 18"/>
          <p:cNvSpPr>
            <a:spLocks noChangeArrowheads="1"/>
          </p:cNvSpPr>
          <p:nvPr/>
        </p:nvSpPr>
        <p:spPr bwMode="auto">
          <a:xfrm>
            <a:off x="5547518" y="11508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AutoShape 19"/>
          <p:cNvSpPr>
            <a:spLocks noChangeArrowheads="1"/>
          </p:cNvSpPr>
          <p:nvPr/>
        </p:nvSpPr>
        <p:spPr bwMode="auto">
          <a:xfrm>
            <a:off x="5939632" y="2816542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AutoShape 20"/>
          <p:cNvSpPr>
            <a:spLocks noChangeArrowheads="1"/>
          </p:cNvSpPr>
          <p:nvPr/>
        </p:nvSpPr>
        <p:spPr bwMode="auto">
          <a:xfrm>
            <a:off x="6449218" y="1502092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AutoShape 21"/>
          <p:cNvSpPr>
            <a:spLocks noChangeArrowheads="1"/>
          </p:cNvSpPr>
          <p:nvPr/>
        </p:nvSpPr>
        <p:spPr bwMode="auto">
          <a:xfrm>
            <a:off x="6500018" y="266414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1" name="AutoShape 22"/>
          <p:cNvSpPr>
            <a:spLocks noChangeArrowheads="1"/>
          </p:cNvSpPr>
          <p:nvPr/>
        </p:nvSpPr>
        <p:spPr bwMode="auto">
          <a:xfrm>
            <a:off x="6692107" y="1252060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" name="AutoShape 23"/>
          <p:cNvSpPr>
            <a:spLocks noChangeArrowheads="1"/>
          </p:cNvSpPr>
          <p:nvPr/>
        </p:nvSpPr>
        <p:spPr bwMode="auto">
          <a:xfrm>
            <a:off x="6017419" y="1099661"/>
            <a:ext cx="606425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" name="AutoShape 25"/>
          <p:cNvSpPr>
            <a:spLocks noChangeArrowheads="1"/>
          </p:cNvSpPr>
          <p:nvPr/>
        </p:nvSpPr>
        <p:spPr bwMode="auto">
          <a:xfrm>
            <a:off x="6028532" y="2487929"/>
            <a:ext cx="604837" cy="45362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AutoShape 28"/>
          <p:cNvSpPr>
            <a:spLocks noChangeArrowheads="1"/>
          </p:cNvSpPr>
          <p:nvPr/>
        </p:nvSpPr>
        <p:spPr bwMode="auto">
          <a:xfrm>
            <a:off x="6379368" y="1171098"/>
            <a:ext cx="604838" cy="456010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5" name="AutoShape 29"/>
          <p:cNvSpPr>
            <a:spLocks noChangeArrowheads="1"/>
          </p:cNvSpPr>
          <p:nvPr/>
        </p:nvSpPr>
        <p:spPr bwMode="auto">
          <a:xfrm>
            <a:off x="6553993" y="1303258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" name="AutoShape 30"/>
          <p:cNvSpPr>
            <a:spLocks noChangeArrowheads="1"/>
          </p:cNvSpPr>
          <p:nvPr/>
        </p:nvSpPr>
        <p:spPr bwMode="auto">
          <a:xfrm>
            <a:off x="5852318" y="2685573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" name="AutoShape 31"/>
          <p:cNvSpPr>
            <a:spLocks noChangeArrowheads="1"/>
          </p:cNvSpPr>
          <p:nvPr/>
        </p:nvSpPr>
        <p:spPr bwMode="auto">
          <a:xfrm>
            <a:off x="5814218" y="1463992"/>
            <a:ext cx="604838" cy="454819"/>
          </a:xfrm>
          <a:prstGeom prst="triangle">
            <a:avLst>
              <a:gd name="adj" fmla="val 50000"/>
            </a:avLst>
          </a:prstGeom>
          <a:solidFill>
            <a:srgbClr val="4040D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6" name="Straight Connector 75"/>
          <p:cNvCxnSpPr>
            <a:cxnSpLocks noChangeShapeType="1"/>
          </p:cNvCxnSpPr>
          <p:nvPr/>
        </p:nvCxnSpPr>
        <p:spPr bwMode="auto">
          <a:xfrm>
            <a:off x="5492750" y="2152268"/>
            <a:ext cx="1955800" cy="1191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00" name="Straight Connector 99"/>
          <p:cNvCxnSpPr>
            <a:cxnSpLocks noChangeShapeType="1"/>
          </p:cNvCxnSpPr>
          <p:nvPr/>
        </p:nvCxnSpPr>
        <p:spPr bwMode="auto">
          <a:xfrm>
            <a:off x="6538120" y="955357"/>
            <a:ext cx="7937" cy="1190864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02" name="Straight Connector 101"/>
          <p:cNvCxnSpPr>
            <a:cxnSpLocks noChangeShapeType="1"/>
          </p:cNvCxnSpPr>
          <p:nvPr/>
        </p:nvCxnSpPr>
        <p:spPr bwMode="auto">
          <a:xfrm>
            <a:off x="6338887" y="2136298"/>
            <a:ext cx="7937" cy="1190864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6776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3" grpId="0"/>
      <p:bldP spid="74" grpId="0"/>
      <p:bldP spid="75" grpId="0"/>
      <p:bldP spid="39" grpId="0" animBg="1"/>
      <p:bldP spid="95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404496" y="2094878"/>
            <a:ext cx="4386704" cy="389004"/>
          </a:xfrm>
          <a:prstGeom prst="rect">
            <a:avLst/>
          </a:prstGeom>
          <a:solidFill>
            <a:srgbClr val="FFFF00">
              <a:alpha val="50195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45357" y="1161432"/>
            <a:ext cx="5074443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Given AABB of current node and list of primitives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L</a:t>
            </a:r>
            <a:endParaRPr lang="en-US" sz="1400" dirty="0">
              <a:solidFill>
                <a:schemeClr val="tx1"/>
              </a:solidFill>
              <a:latin typeface="Verdana" pitchFamily="34" charset="0"/>
            </a:endParaRP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Verdana" pitchFamily="34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 there are too few primitives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      create leaf node and return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1400" b="1" dirty="0">
                <a:solidFill>
                  <a:schemeClr val="tx1"/>
                </a:solidFill>
                <a:latin typeface="Verdana" pitchFamily="34" charset="0"/>
              </a:rPr>
              <a:t>else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 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   choose split axis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a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(i.e. one of the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k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 dimensions)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   choose split plane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p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(along axis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a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)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  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</a:rPr>
              <a:t>   determine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which primitives in </a:t>
            </a:r>
            <a:r>
              <a:rPr lang="en-US" sz="1400" i="1" dirty="0">
                <a:solidFill>
                  <a:schemeClr val="tx1"/>
                </a:solidFill>
                <a:latin typeface="Verdana" pitchFamily="34" charset="0"/>
              </a:rPr>
              <a:t>L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 intersect left </a:t>
            </a:r>
            <a:endParaRPr lang="en-US" sz="1400" dirty="0" smtClean="0">
              <a:solidFill>
                <a:schemeClr val="tx1"/>
              </a:solidFill>
              <a:latin typeface="Verdana" pitchFamily="34" charset="0"/>
            </a:endParaRPr>
          </a:p>
          <a:p>
            <a:pPr>
              <a:tabLst>
                <a:tab pos="182563" algn="l"/>
              </a:tabLst>
            </a:pPr>
            <a:r>
              <a:rPr lang="en-US" sz="1400" dirty="0" smtClean="0">
                <a:latin typeface="Verdana" pitchFamily="34" charset="0"/>
              </a:rPr>
              <a:t>        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</a:rPr>
              <a:t>child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and right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</a:rPr>
              <a:t>child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respectively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   recursively subdivide left child</a:t>
            </a:r>
          </a:p>
          <a:p>
            <a:pPr>
              <a:tabLst>
                <a:tab pos="182563" algn="l"/>
              </a:tabLst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</a:rPr>
              <a:t>	   recursively subdivide right child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895350"/>
            <a:ext cx="6172200" cy="38100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 err="1"/>
              <a:t>Pseudocode</a:t>
            </a:r>
            <a:r>
              <a:rPr lang="en-US" dirty="0"/>
              <a:t> for constructing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  <a:r>
              <a:rPr lang="en-US" dirty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74291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Selecting </a:t>
            </a:r>
            <a:r>
              <a:rPr lang="en-US" dirty="0"/>
              <a:t>a good split plane is crucial </a:t>
            </a:r>
            <a:r>
              <a:rPr lang="en-US" dirty="0" smtClean="0"/>
              <a:t>to performance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Constructing cost-optimal </a:t>
            </a:r>
            <a:r>
              <a:rPr lang="en-US" dirty="0" err="1"/>
              <a:t>kd</a:t>
            </a:r>
            <a:r>
              <a:rPr lang="en-US" dirty="0"/>
              <a:t>-tree </a:t>
            </a:r>
            <a:r>
              <a:rPr lang="en-US" dirty="0" smtClean="0"/>
              <a:t>is NP-complete</a:t>
            </a:r>
            <a:r>
              <a:rPr lang="en-US" dirty="0"/>
              <a:t>, so we do the best we can locally at a given node and use a greedy </a:t>
            </a:r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dirty="0">
                <a:solidFill>
                  <a:schemeClr val="accent2"/>
                </a:solidFill>
              </a:rPr>
              <a:t>urface </a:t>
            </a:r>
            <a:r>
              <a:rPr lang="en-US" b="1" dirty="0">
                <a:solidFill>
                  <a:schemeClr val="accent2"/>
                </a:solidFill>
              </a:rPr>
              <a:t>A</a:t>
            </a:r>
            <a:r>
              <a:rPr lang="en-US" dirty="0">
                <a:solidFill>
                  <a:schemeClr val="accent2"/>
                </a:solidFill>
              </a:rPr>
              <a:t>rea </a:t>
            </a:r>
            <a:r>
              <a:rPr lang="en-US" b="1" dirty="0">
                <a:solidFill>
                  <a:schemeClr val="accent2"/>
                </a:solidFill>
              </a:rPr>
              <a:t>H</a:t>
            </a:r>
            <a:r>
              <a:rPr lang="en-US" dirty="0">
                <a:solidFill>
                  <a:schemeClr val="accent2"/>
                </a:solidFill>
              </a:rPr>
              <a:t>euristic</a:t>
            </a:r>
            <a:r>
              <a:rPr lang="en-US" dirty="0"/>
              <a:t> as an approximation </a:t>
            </a:r>
            <a:r>
              <a:rPr lang="en-US" dirty="0" smtClean="0"/>
              <a:t>(next </a:t>
            </a:r>
            <a:r>
              <a:rPr lang="en-US" dirty="0"/>
              <a:t>slide)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4/7</a:t>
            </a:r>
            <a:r>
              <a:rPr lang="en-US" dirty="0" smtClean="0"/>
              <a:t>) - Construction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6950" y="2114550"/>
            <a:ext cx="4138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►</a:t>
            </a:r>
          </a:p>
        </p:txBody>
      </p:sp>
      <p:pic>
        <p:nvPicPr>
          <p:cNvPr id="5122" name="Picture 2" descr="File:3dtre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419350"/>
            <a:ext cx="2296381" cy="218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2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Introduction/Motivation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Bounding Volume Hierarchy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Grid/Voxel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Octrees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-Trees/ Surface area heuristic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Other acceleration data structures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Miscellaneous optimizations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195" y="914400"/>
            <a:ext cx="8612605" cy="388620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Pseudocode</a:t>
            </a:r>
            <a:r>
              <a:rPr lang="en-US" dirty="0"/>
              <a:t> for construction with SAH: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sz="1000" dirty="0"/>
          </a:p>
          <a:p>
            <a:pPr lvl="1"/>
            <a:r>
              <a:rPr lang="en-US" sz="2400" dirty="0"/>
              <a:t>Probability calculation assumes rays will be distributed evenly throughout space</a:t>
            </a:r>
          </a:p>
          <a:p>
            <a:pPr lvl="2"/>
            <a:r>
              <a:rPr lang="en-US" dirty="0" err="1"/>
              <a:t>Prob</a:t>
            </a:r>
            <a:r>
              <a:rPr lang="en-US" baseline="-25000" dirty="0" err="1"/>
              <a:t>child</a:t>
            </a:r>
            <a:r>
              <a:rPr lang="en-US" dirty="0"/>
              <a:t> = ratio of child AABB’s surface area to parent node’s surface area</a:t>
            </a:r>
          </a:p>
          <a:p>
            <a:pPr lvl="2"/>
            <a:r>
              <a:rPr lang="en-US" dirty="0" err="1"/>
              <a:t>Cost</a:t>
            </a:r>
            <a:r>
              <a:rPr lang="en-US" baseline="-25000" dirty="0" err="1"/>
              <a:t>child</a:t>
            </a:r>
            <a:r>
              <a:rPr lang="en-US" dirty="0"/>
              <a:t> = number of primitives contained in child</a:t>
            </a:r>
          </a:p>
          <a:p>
            <a:pPr lvl="2"/>
            <a:r>
              <a:rPr lang="en-US" dirty="0" err="1"/>
              <a:t>Prob</a:t>
            </a:r>
            <a:r>
              <a:rPr lang="en-US" baseline="-25000" dirty="0" err="1"/>
              <a:t>child</a:t>
            </a:r>
            <a:r>
              <a:rPr lang="en-US" dirty="0"/>
              <a:t> * </a:t>
            </a:r>
            <a:r>
              <a:rPr lang="en-US" dirty="0" err="1"/>
              <a:t>Cost</a:t>
            </a:r>
            <a:r>
              <a:rPr lang="en-US" baseline="-25000" dirty="0" err="1"/>
              <a:t>child</a:t>
            </a:r>
            <a:r>
              <a:rPr lang="en-US" dirty="0"/>
              <a:t> = </a:t>
            </a:r>
            <a:r>
              <a:rPr lang="en-US" i="1" dirty="0"/>
              <a:t>Expected</a:t>
            </a:r>
            <a:r>
              <a:rPr lang="en-US" dirty="0"/>
              <a:t> cost of entering child node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5/7</a:t>
            </a:r>
            <a:r>
              <a:rPr lang="en-US" dirty="0" smtClean="0"/>
              <a:t>) – Surface Area Heuristic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57200" y="1314450"/>
            <a:ext cx="82296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>
                <a:solidFill>
                  <a:schemeClr val="tx1"/>
                </a:solidFill>
              </a:rPr>
              <a:t>Given AABB of current node and list of primitives </a:t>
            </a:r>
            <a:r>
              <a:rPr lang="en-US" i="1" dirty="0">
                <a:solidFill>
                  <a:schemeClr val="tx1"/>
                </a:solidFill>
              </a:rPr>
              <a:t>L</a:t>
            </a:r>
            <a:endParaRPr lang="en-US" dirty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for each </a:t>
            </a:r>
            <a:r>
              <a:rPr lang="en-US" dirty="0">
                <a:solidFill>
                  <a:schemeClr val="tx1"/>
                </a:solidFill>
              </a:rPr>
              <a:t>possible split </a:t>
            </a:r>
            <a:r>
              <a:rPr lang="en-US" dirty="0" smtClean="0">
                <a:solidFill>
                  <a:schemeClr val="tx1"/>
                </a:solidFill>
              </a:rPr>
              <a:t>position (see next slide)</a:t>
            </a:r>
            <a:endParaRPr lang="en-US" i="1" dirty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b="1" i="1" dirty="0">
                <a:solidFill>
                  <a:schemeClr val="tx1"/>
                </a:solidFill>
              </a:rPr>
              <a:t>		cost</a:t>
            </a:r>
            <a:r>
              <a:rPr lang="en-US" b="1" dirty="0">
                <a:solidFill>
                  <a:schemeClr val="tx1"/>
                </a:solidFill>
              </a:rPr>
              <a:t> = </a:t>
            </a:r>
            <a:r>
              <a:rPr lang="en-US" b="1" dirty="0" err="1">
                <a:solidFill>
                  <a:schemeClr val="tx1"/>
                </a:solidFill>
              </a:rPr>
              <a:t>C</a:t>
            </a:r>
            <a:r>
              <a:rPr lang="en-US" b="1" baseline="-25000" dirty="0" err="1">
                <a:solidFill>
                  <a:schemeClr val="tx1"/>
                </a:solidFill>
              </a:rPr>
              <a:t>traversal</a:t>
            </a:r>
            <a:r>
              <a:rPr lang="en-US" b="1" dirty="0">
                <a:solidFill>
                  <a:schemeClr val="tx1"/>
                </a:solidFill>
              </a:rPr>
              <a:t>  +  </a:t>
            </a:r>
            <a:r>
              <a:rPr lang="en-US" b="1" dirty="0" err="1">
                <a:solidFill>
                  <a:schemeClr val="tx1"/>
                </a:solidFill>
              </a:rPr>
              <a:t>Prob</a:t>
            </a:r>
            <a:r>
              <a:rPr lang="en-US" b="1" baseline="-25000" dirty="0" err="1">
                <a:solidFill>
                  <a:schemeClr val="tx1"/>
                </a:solidFill>
              </a:rPr>
              <a:t>left</a:t>
            </a:r>
            <a:r>
              <a:rPr lang="en-US" b="1" dirty="0">
                <a:solidFill>
                  <a:schemeClr val="tx1"/>
                </a:solidFill>
              </a:rPr>
              <a:t> * </a:t>
            </a:r>
            <a:r>
              <a:rPr lang="en-US" b="1" dirty="0" err="1">
                <a:solidFill>
                  <a:schemeClr val="tx1"/>
                </a:solidFill>
              </a:rPr>
              <a:t>Cost</a:t>
            </a:r>
            <a:r>
              <a:rPr lang="en-US" b="1" baseline="-25000" dirty="0" err="1">
                <a:solidFill>
                  <a:schemeClr val="tx1"/>
                </a:solidFill>
              </a:rPr>
              <a:t>left</a:t>
            </a:r>
            <a:r>
              <a:rPr lang="en-US" b="1" dirty="0">
                <a:solidFill>
                  <a:schemeClr val="tx1"/>
                </a:solidFill>
              </a:rPr>
              <a:t>  +  </a:t>
            </a:r>
            <a:r>
              <a:rPr lang="en-US" b="1" dirty="0" err="1">
                <a:solidFill>
                  <a:schemeClr val="tx1"/>
                </a:solidFill>
              </a:rPr>
              <a:t>Prob</a:t>
            </a:r>
            <a:r>
              <a:rPr lang="en-US" b="1" baseline="-25000" dirty="0" err="1">
                <a:solidFill>
                  <a:schemeClr val="tx1"/>
                </a:solidFill>
              </a:rPr>
              <a:t>right</a:t>
            </a:r>
            <a:r>
              <a:rPr lang="en-US" b="1" dirty="0">
                <a:solidFill>
                  <a:schemeClr val="tx1"/>
                </a:solidFill>
              </a:rPr>
              <a:t> * </a:t>
            </a:r>
            <a:r>
              <a:rPr lang="en-US" b="1" dirty="0" err="1">
                <a:solidFill>
                  <a:schemeClr val="tx1"/>
                </a:solidFill>
              </a:rPr>
              <a:t>Cost</a:t>
            </a:r>
            <a:r>
              <a:rPr lang="en-US" b="1" baseline="-25000" dirty="0" err="1">
                <a:solidFill>
                  <a:schemeClr val="tx1"/>
                </a:solidFill>
              </a:rPr>
              <a:t>right</a:t>
            </a:r>
            <a:r>
              <a:rPr lang="en-US" b="1" dirty="0">
                <a:solidFill>
                  <a:schemeClr val="tx1"/>
                </a:solidFill>
              </a:rPr>
              <a:t> 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tabLst>
                <a:tab pos="182563" algn="l"/>
                <a:tab pos="365125" algn="l"/>
                <a:tab pos="547688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	use split plane which minimizes this cost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9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458200" cy="377190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Number of possible split positions is infinite</a:t>
            </a:r>
          </a:p>
          <a:p>
            <a:pPr lvl="2"/>
            <a:r>
              <a:rPr lang="en-US" dirty="0"/>
              <a:t>which ones should we consider?</a:t>
            </a:r>
          </a:p>
          <a:p>
            <a:pPr lvl="2"/>
            <a:r>
              <a:rPr lang="en-US" dirty="0"/>
              <a:t>only consider splits at </a:t>
            </a:r>
            <a:r>
              <a:rPr lang="en-US" dirty="0" smtClean="0"/>
              <a:t>edges of </a:t>
            </a:r>
            <a:r>
              <a:rPr lang="en-US" dirty="0"/>
              <a:t>primitives </a:t>
            </a:r>
            <a:r>
              <a:rPr lang="en-US" dirty="0" smtClean="0"/>
              <a:t>along the </a:t>
            </a:r>
            <a:r>
              <a:rPr lang="en-US" dirty="0"/>
              <a:t>split </a:t>
            </a:r>
            <a:r>
              <a:rPr lang="en-US" dirty="0" smtClean="0"/>
              <a:t>axis</a:t>
            </a:r>
          </a:p>
          <a:p>
            <a:pPr lvl="1"/>
            <a:r>
              <a:rPr lang="en-US" dirty="0" smtClean="0"/>
              <a:t>Complexity analysis: do high construction costs nullify the advantage we gain during traversal?</a:t>
            </a:r>
          </a:p>
          <a:p>
            <a:pPr lvl="2"/>
            <a:r>
              <a:rPr lang="en-US" dirty="0" smtClean="0"/>
              <a:t>naïve </a:t>
            </a:r>
            <a:r>
              <a:rPr lang="en-US" dirty="0"/>
              <a:t>construction takes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how </a:t>
            </a:r>
            <a:r>
              <a:rPr lang="en-US" dirty="0"/>
              <a:t>can we make construction faster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Sort primitives along split </a:t>
            </a:r>
            <a:r>
              <a:rPr lang="en-US" dirty="0" smtClean="0"/>
              <a:t>axis, iterate through until surface area heuristic is met</a:t>
            </a:r>
            <a:endParaRPr lang="en-US" dirty="0"/>
          </a:p>
          <a:p>
            <a:pPr lvl="2"/>
            <a:r>
              <a:rPr lang="en-US" dirty="0" smtClean="0"/>
              <a:t>takes</a:t>
            </a:r>
            <a:r>
              <a:rPr lang="en-US" dirty="0" smtClean="0"/>
              <a:t>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 </a:t>
            </a:r>
            <a:r>
              <a:rPr lang="en-US" dirty="0"/>
              <a:t>log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memory </a:t>
            </a:r>
            <a:r>
              <a:rPr lang="en-US" dirty="0"/>
              <a:t>I/O is generally the </a:t>
            </a:r>
            <a:r>
              <a:rPr lang="en-US" dirty="0" smtClean="0"/>
              <a:t>limiting factor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5/7</a:t>
            </a:r>
            <a:r>
              <a:rPr lang="en-US" dirty="0"/>
              <a:t>) – Surface Area Heuristic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04900"/>
            <a:ext cx="8229600" cy="360045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Can use identical traversal algorithm as </a:t>
            </a:r>
            <a:r>
              <a:rPr lang="en-US" dirty="0" err="1" smtClean="0"/>
              <a:t>octree</a:t>
            </a:r>
            <a:endParaRPr lang="en-US" dirty="0"/>
          </a:p>
          <a:p>
            <a:pPr lvl="1"/>
            <a:r>
              <a:rPr lang="en-US" dirty="0" smtClean="0"/>
              <a:t>Early termination</a:t>
            </a:r>
          </a:p>
          <a:p>
            <a:pPr lvl="2"/>
            <a:r>
              <a:rPr lang="en-US" dirty="0"/>
              <a:t>Instead of traversing the two children in arbitrary order, pick the child that will be hit by the ray first.  </a:t>
            </a:r>
          </a:p>
          <a:p>
            <a:pPr lvl="2"/>
            <a:r>
              <a:rPr lang="en-US" dirty="0"/>
              <a:t>first child is </a:t>
            </a:r>
            <a:r>
              <a:rPr lang="en-US" dirty="0" smtClean="0"/>
              <a:t>called the </a:t>
            </a:r>
            <a:r>
              <a:rPr lang="en-US" dirty="0">
                <a:latin typeface="Times New Roman" pitchFamily="18" charset="0"/>
              </a:rPr>
              <a:t>“</a:t>
            </a:r>
            <a:r>
              <a:rPr lang="en-US" dirty="0" err="1"/>
              <a:t>frontside</a:t>
            </a:r>
            <a:r>
              <a:rPr lang="en-US" dirty="0"/>
              <a:t> child</a:t>
            </a:r>
            <a:r>
              <a:rPr lang="en-US" dirty="0">
                <a:latin typeface="Times New Roman" pitchFamily="18" charset="0"/>
              </a:rPr>
              <a:t>”</a:t>
            </a:r>
            <a:endParaRPr lang="en-US" dirty="0"/>
          </a:p>
          <a:p>
            <a:pPr lvl="2"/>
            <a:r>
              <a:rPr lang="en-US" dirty="0"/>
              <a:t>second child </a:t>
            </a:r>
            <a:r>
              <a:rPr lang="en-US" dirty="0" smtClean="0"/>
              <a:t>is the </a:t>
            </a:r>
            <a:r>
              <a:rPr lang="en-US" dirty="0">
                <a:latin typeface="Times New Roman" pitchFamily="18" charset="0"/>
              </a:rPr>
              <a:t>“</a:t>
            </a:r>
            <a:r>
              <a:rPr lang="en-US" dirty="0"/>
              <a:t>backside child</a:t>
            </a:r>
            <a:r>
              <a:rPr lang="en-US" dirty="0" smtClean="0">
                <a:latin typeface="Times New Roman" pitchFamily="18" charset="0"/>
              </a:rPr>
              <a:t>”</a:t>
            </a:r>
            <a:endParaRPr lang="en-US" dirty="0" smtClean="0"/>
          </a:p>
          <a:p>
            <a:pPr lvl="2"/>
            <a:r>
              <a:rPr lang="en-US" dirty="0" smtClean="0"/>
              <a:t>If there is an intersection in the </a:t>
            </a:r>
            <a:r>
              <a:rPr lang="en-US" dirty="0" err="1" smtClean="0"/>
              <a:t>frontside</a:t>
            </a:r>
            <a:r>
              <a:rPr lang="en-US" dirty="0" smtClean="0"/>
              <a:t> child that is earlier than the intersection to the backside child</a:t>
            </a:r>
            <a:r>
              <a:rPr lang="en-US" dirty="0" smtClean="0">
                <a:latin typeface="Times New Roman" pitchFamily="18" charset="0"/>
              </a:rPr>
              <a:t>’</a:t>
            </a:r>
            <a:r>
              <a:rPr lang="en-US" dirty="0" smtClean="0"/>
              <a:t>s bounding box, no need to traverse backside child</a:t>
            </a:r>
          </a:p>
          <a:p>
            <a:pPr lvl="2"/>
            <a:r>
              <a:rPr lang="en-US" dirty="0"/>
              <a:t>this technique also applies for previous data structures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(6/7</a:t>
            </a:r>
            <a:r>
              <a:rPr lang="en-US" dirty="0" smtClean="0"/>
              <a:t>) - Traversal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75745" y="1028700"/>
            <a:ext cx="8305800" cy="108585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Traversal edge cases – must be really careful when early termination is safe</a:t>
            </a:r>
          </a:p>
          <a:p>
            <a:pPr lvl="1"/>
            <a:r>
              <a:rPr lang="en-US" sz="1800" dirty="0" smtClean="0"/>
              <a:t>The ray traverses node F before node G. When traversing F, the ray intersects the green rectangle but you can not terminate yet.</a:t>
            </a:r>
          </a:p>
          <a:p>
            <a:pPr lvl="1"/>
            <a:r>
              <a:rPr lang="en-US" sz="1800" dirty="0" smtClean="0"/>
              <a:t>Must compare intersection t values with t values for bounding boxes.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kd</a:t>
            </a:r>
            <a:r>
              <a:rPr lang="en-US" dirty="0" smtClean="0"/>
              <a:t>-trees (</a:t>
            </a:r>
            <a:r>
              <a:rPr lang="en-US" dirty="0"/>
              <a:t>7/7</a:t>
            </a:r>
            <a:r>
              <a:rPr lang="en-US" dirty="0" smtClean="0"/>
              <a:t>) – Edge Cases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8" y="2314571"/>
            <a:ext cx="3497144" cy="207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0"/>
          <p:cNvSpPr>
            <a:spLocks noChangeShapeType="1"/>
          </p:cNvSpPr>
          <p:nvPr/>
        </p:nvSpPr>
        <p:spPr bwMode="auto">
          <a:xfrm flipH="1">
            <a:off x="5214444" y="2943224"/>
            <a:ext cx="3167555" cy="0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med"/>
          </a:ln>
        </p:spPr>
        <p:txBody>
          <a:bodyPr wrap="square"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4800600" y="3409950"/>
            <a:ext cx="2078609" cy="457200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med"/>
          </a:ln>
        </p:spPr>
        <p:txBody>
          <a:bodyPr wrap="square" lIns="101882" tIns="50941" rIns="101882" bIns="50941">
            <a:spAutoFit/>
          </a:bodyPr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0055" y="2266950"/>
            <a:ext cx="3880945" cy="37719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During construction, what happens if the primitive is in the split plane?</a:t>
            </a:r>
          </a:p>
          <a:p>
            <a:pPr lvl="1"/>
            <a:r>
              <a:rPr lang="en-US" sz="1800" dirty="0" smtClean="0"/>
              <a:t>Put </a:t>
            </a:r>
            <a:r>
              <a:rPr lang="en-US" sz="1800" dirty="0" smtClean="0"/>
              <a:t>object in </a:t>
            </a:r>
            <a:r>
              <a:rPr lang="en-US" sz="1800" dirty="0" smtClean="0"/>
              <a:t>both sides? </a:t>
            </a:r>
            <a:br>
              <a:rPr lang="en-US" sz="1800" dirty="0" smtClean="0"/>
            </a:br>
            <a:r>
              <a:rPr lang="en-US" sz="1800" dirty="0" smtClean="0"/>
              <a:t>Choose </a:t>
            </a:r>
            <a:r>
              <a:rPr lang="en-US" sz="1800" dirty="0" smtClean="0"/>
              <a:t>one?</a:t>
            </a:r>
          </a:p>
          <a:p>
            <a:r>
              <a:rPr lang="en-US" sz="2000" dirty="0" smtClean="0"/>
              <a:t>Rays that are inside/parallel to split plane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Acceleration Data Structures (1/2)</a:t>
            </a:r>
            <a:endParaRPr lang="en-US" dirty="0"/>
          </a:p>
        </p:txBody>
      </p:sp>
      <p:pic>
        <p:nvPicPr>
          <p:cNvPr id="4" name="Picture 7" descr="BVH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505" y="1417102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Grid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018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Grid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0018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1374228" y="3612849"/>
            <a:ext cx="2209800" cy="74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en-US" sz="2100" dirty="0">
                <a:solidFill>
                  <a:schemeClr val="tx1"/>
                </a:solidFill>
              </a:rPr>
              <a:t>Bounding Volume Hierarchy</a:t>
            </a:r>
          </a:p>
        </p:txBody>
      </p:sp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1504" y="1417101"/>
            <a:ext cx="2191056" cy="21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1504" y="1417101"/>
            <a:ext cx="2191056" cy="219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3" descr="BVH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1505" y="1417102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5181600" y="3626644"/>
            <a:ext cx="2743200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en-US" sz="2100">
                <a:solidFill>
                  <a:schemeClr val="tx1"/>
                </a:solidFill>
              </a:rPr>
              <a:t>Grids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7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Acceleration Data Structures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pic>
        <p:nvPicPr>
          <p:cNvPr id="4" name="Picture 8" descr="Octree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786" y="1415524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Octree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2786" y="1415524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Octree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786" y="1415524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Octree0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786" y="1415524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Kd-tree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70506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5" descr="Kd-tree0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70506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6" descr="Kd-tree0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70506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 descr="Kd-tree0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70506" y="1428750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295400" y="3701653"/>
            <a:ext cx="2209800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en-US" sz="2100">
                <a:solidFill>
                  <a:schemeClr val="tx1"/>
                </a:solidFill>
              </a:rPr>
              <a:t>Octrees</a:t>
            </a: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482580" y="3701653"/>
            <a:ext cx="2209800" cy="42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 defTabSz="1019175"/>
            <a:r>
              <a:rPr lang="en-US" sz="2100" dirty="0" err="1">
                <a:solidFill>
                  <a:schemeClr val="tx1"/>
                </a:solidFill>
              </a:rPr>
              <a:t>kd</a:t>
            </a:r>
            <a:r>
              <a:rPr lang="en-US" sz="2100" dirty="0">
                <a:solidFill>
                  <a:schemeClr val="tx1"/>
                </a:solidFill>
              </a:rPr>
              <a:t>-tree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5257800" cy="3600450"/>
          </a:xfrm>
        </p:spPr>
        <p:txBody>
          <a:bodyPr>
            <a:normAutofit/>
          </a:bodyPr>
          <a:lstStyle/>
          <a:p>
            <a:pPr marL="468313" lvl="1" indent="-354013"/>
            <a:r>
              <a:rPr lang="en-US" sz="1800" dirty="0"/>
              <a:t>Used for polygon </a:t>
            </a:r>
            <a:r>
              <a:rPr lang="en-US" sz="1800" dirty="0" smtClean="0"/>
              <a:t>Visible Surface </a:t>
            </a:r>
            <a:r>
              <a:rPr lang="en-US" sz="1800" dirty="0" smtClean="0"/>
              <a:t>Determination </a:t>
            </a:r>
            <a:r>
              <a:rPr lang="en-US" sz="1800" dirty="0"/>
              <a:t>(not </a:t>
            </a:r>
            <a:r>
              <a:rPr lang="en-US" sz="1800" dirty="0" err="1"/>
              <a:t>raytracing</a:t>
            </a:r>
            <a:r>
              <a:rPr lang="en-US" sz="1800" dirty="0" smtClean="0"/>
              <a:t>)</a:t>
            </a:r>
          </a:p>
          <a:p>
            <a:pPr marL="468313" lvl="1" indent="-354013"/>
            <a:r>
              <a:rPr lang="en-US" sz="1800" dirty="0" smtClean="0"/>
              <a:t>Replaces z-buffers in determining order in which objects are drawn first</a:t>
            </a:r>
            <a:endParaRPr lang="en-US" sz="1800" dirty="0"/>
          </a:p>
          <a:p>
            <a:pPr marL="468313" lvl="1" indent="-354013"/>
            <a:r>
              <a:rPr lang="en-US" sz="1800" dirty="0"/>
              <a:t>Construct a binary tree with spatial subdivision</a:t>
            </a:r>
          </a:p>
          <a:p>
            <a:pPr marL="914400" lvl="2" indent="-331788"/>
            <a:r>
              <a:rPr lang="en-US" sz="1600" dirty="0"/>
              <a:t>non axis-aligned version of </a:t>
            </a:r>
            <a:r>
              <a:rPr lang="en-US" sz="1600" dirty="0" err="1"/>
              <a:t>kd</a:t>
            </a:r>
            <a:r>
              <a:rPr lang="en-US" sz="1600" dirty="0"/>
              <a:t>-tree</a:t>
            </a:r>
          </a:p>
          <a:p>
            <a:pPr marL="914400" lvl="2" indent="-331788"/>
            <a:r>
              <a:rPr lang="en-US" sz="1600" dirty="0"/>
              <a:t>no cost evaluation; choose split plane </a:t>
            </a:r>
            <a:r>
              <a:rPr lang="en-US" sz="1600" dirty="0" smtClean="0"/>
              <a:t>arbitrarily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Binary Space Partitioning Trees (BSP) (1/7)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4" descr="bsp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0275" y="1885950"/>
            <a:ext cx="2957513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487193" y="1034044"/>
            <a:ext cx="1724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tx1"/>
                </a:solidFill>
              </a:rPr>
              <a:t>BSP-0: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Initial </a:t>
            </a:r>
            <a:r>
              <a:rPr lang="en-US" sz="2400" dirty="0">
                <a:solidFill>
                  <a:schemeClr val="tx1"/>
                </a:solidFill>
              </a:rPr>
              <a:t>Scene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BSP Trees (2/7)</a:t>
            </a:r>
            <a:endParaRPr lang="en-US" dirty="0"/>
          </a:p>
        </p:txBody>
      </p:sp>
      <p:pic>
        <p:nvPicPr>
          <p:cNvPr id="4" name="Picture 4" descr="bs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88066"/>
            <a:ext cx="5192649" cy="273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752600" y="4019550"/>
            <a:ext cx="638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</a:rPr>
              <a:t>BSP-1: Choose any polygon (e.g., polygon 3) and subdivide others</a:t>
            </a:r>
          </a:p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</a:rPr>
              <a:t>by its plane, splitting polygons when necessary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BSP Trees </a:t>
            </a:r>
            <a:r>
              <a:rPr lang="en-US" dirty="0" smtClean="0"/>
              <a:t>(3/7)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98179"/>
            <a:ext cx="521208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90800" y="4186266"/>
            <a:ext cx="40559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</a:rPr>
              <a:t>BSP-2: Process front sub-tree recursively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BSP Trees </a:t>
            </a:r>
            <a:r>
              <a:rPr lang="en-US" dirty="0" smtClean="0"/>
              <a:t>(4/7)</a:t>
            </a:r>
            <a:endParaRPr lang="en-US" dirty="0"/>
          </a:p>
        </p:txBody>
      </p:sp>
      <p:pic>
        <p:nvPicPr>
          <p:cNvPr id="4" name="Picture 4" descr="bsp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33683"/>
            <a:ext cx="6075426" cy="2820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743200" y="4171950"/>
            <a:ext cx="40158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800" dirty="0">
                <a:solidFill>
                  <a:schemeClr val="tx1"/>
                </a:solidFill>
              </a:rPr>
              <a:t>BSP-3: Process back sub-tree recursively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ger\Downloads\bounding_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90550"/>
            <a:ext cx="2380952" cy="22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229600" cy="3771900"/>
          </a:xfrm>
        </p:spPr>
        <p:txBody>
          <a:bodyPr>
            <a:normAutofit fontScale="92500" lnSpcReduction="10000"/>
          </a:bodyPr>
          <a:lstStyle/>
          <a:p>
            <a:pPr marL="468313" lvl="1" indent="-354013">
              <a:defRPr/>
            </a:pPr>
            <a:r>
              <a:rPr lang="en-US" dirty="0"/>
              <a:t>Extents and </a:t>
            </a:r>
            <a:r>
              <a:rPr lang="en-US" dirty="0" smtClean="0"/>
              <a:t>bounding </a:t>
            </a:r>
            <a:r>
              <a:rPr lang="en-US" dirty="0"/>
              <a:t>v</a:t>
            </a:r>
            <a:r>
              <a:rPr lang="en-US" dirty="0" smtClean="0"/>
              <a:t>olumes</a:t>
            </a:r>
            <a:r>
              <a:rPr lang="en-US" dirty="0"/>
              <a:t>:</a:t>
            </a:r>
          </a:p>
          <a:p>
            <a:pPr marL="850900" lvl="2" indent="-268288">
              <a:defRPr/>
            </a:pPr>
            <a:r>
              <a:rPr lang="en-US" dirty="0" smtClean="0"/>
              <a:t>enclose complex objects in </a:t>
            </a:r>
            <a:r>
              <a:rPr lang="en-US" dirty="0"/>
              <a:t>simpler </a:t>
            </a:r>
            <a:r>
              <a:rPr lang="en-US" dirty="0" smtClean="0"/>
              <a:t>ones</a:t>
            </a:r>
            <a:endParaRPr lang="en-US" dirty="0"/>
          </a:p>
          <a:p>
            <a:pPr marL="1382713" lvl="3" indent="-417513">
              <a:defRPr/>
            </a:pPr>
            <a:r>
              <a:rPr lang="en-US" dirty="0" smtClean="0"/>
              <a:t>e.g. spheres, cuboids</a:t>
            </a:r>
            <a:endParaRPr lang="en-US" dirty="0"/>
          </a:p>
          <a:p>
            <a:pPr marL="850900" lvl="2" indent="-268288">
              <a:defRPr/>
            </a:pPr>
            <a:r>
              <a:rPr lang="en-US" dirty="0"/>
              <a:t>if bounding volume isn</a:t>
            </a:r>
            <a:r>
              <a:rPr lang="en-US" dirty="0">
                <a:latin typeface="Times New Roman" pitchFamily="18" charset="0"/>
              </a:rPr>
              <a:t>’</a:t>
            </a:r>
            <a:r>
              <a:rPr lang="en-US" dirty="0"/>
              <a:t>t visible, neither is object inside it!</a:t>
            </a:r>
          </a:p>
          <a:p>
            <a:pPr marL="850900" lvl="2" indent="-268288">
              <a:defRPr/>
            </a:pPr>
            <a:r>
              <a:rPr lang="en-US" dirty="0" smtClean="0"/>
              <a:t>more efficient: put </a:t>
            </a:r>
            <a:r>
              <a:rPr lang="en-US" dirty="0"/>
              <a:t>multiple objects into one </a:t>
            </a:r>
            <a:r>
              <a:rPr lang="en-US" dirty="0" smtClean="0"/>
              <a:t>volume</a:t>
            </a:r>
            <a:endParaRPr lang="en-US" dirty="0"/>
          </a:p>
          <a:p>
            <a:pPr marL="468313" lvl="1" indent="-354013">
              <a:defRPr/>
            </a:pPr>
            <a:r>
              <a:rPr lang="en-US" dirty="0" smtClean="0"/>
              <a:t>How does this speed up </a:t>
            </a:r>
            <a:r>
              <a:rPr lang="en-US" dirty="0" err="1" smtClean="0"/>
              <a:t>raytracing</a:t>
            </a:r>
            <a:r>
              <a:rPr lang="en-US" dirty="0" smtClean="0"/>
              <a:t>?</a:t>
            </a:r>
            <a:endParaRPr lang="en-US" dirty="0"/>
          </a:p>
          <a:p>
            <a:pPr marL="850900" lvl="2" indent="-268288">
              <a:defRPr/>
            </a:pPr>
            <a:r>
              <a:rPr lang="en-US" dirty="0"/>
              <a:t>quick reject: check ray against bounding volume first</a:t>
            </a:r>
          </a:p>
          <a:p>
            <a:pPr marL="850900" lvl="2" indent="-268288">
              <a:defRPr/>
            </a:pPr>
            <a:r>
              <a:rPr lang="en-US" dirty="0"/>
              <a:t>quicker reject: check group of rays (frustum) against bounding volume of object</a:t>
            </a:r>
          </a:p>
          <a:p>
            <a:pPr marL="468313" lvl="1" indent="-354013">
              <a:defRPr/>
            </a:pPr>
            <a:r>
              <a:rPr lang="en-US" dirty="0" smtClean="0"/>
              <a:t>Easy to </a:t>
            </a:r>
            <a:r>
              <a:rPr lang="en-US" dirty="0"/>
              <a:t>implement and can offer noticeable </a:t>
            </a:r>
            <a:r>
              <a:rPr lang="en-US" dirty="0" smtClean="0"/>
              <a:t>speedups</a:t>
            </a:r>
          </a:p>
          <a:p>
            <a:pPr marL="468313" lvl="1" indent="-354013">
              <a:defRPr/>
            </a:pPr>
            <a:r>
              <a:rPr lang="en-US" dirty="0" smtClean="0"/>
              <a:t>Particularly easy to implement: Axis-Aligned Bounding Boxes (AABBs)</a:t>
            </a:r>
            <a:endParaRPr lang="en-US" dirty="0"/>
          </a:p>
          <a:p>
            <a:pPr marL="914400" lvl="2" indent="-354013">
              <a:defRPr/>
            </a:pPr>
            <a:r>
              <a:rPr lang="en-US" dirty="0"/>
              <a:t>AABB is a cuboid such that each edge is parallel to either the x, y, or z </a:t>
            </a:r>
            <a:r>
              <a:rPr lang="en-US" dirty="0" smtClean="0"/>
              <a:t>axis</a:t>
            </a:r>
          </a:p>
          <a:p>
            <a:pPr marL="914400" lvl="2" indent="-354013">
              <a:defRPr/>
            </a:pPr>
            <a:r>
              <a:rPr lang="en-US" dirty="0" smtClean="0"/>
              <a:t>Calculate by finding the min and max X/Y/Z for each vertex</a:t>
            </a:r>
          </a:p>
          <a:p>
            <a:pPr marL="914400" lvl="2" indent="-354013">
              <a:defRPr/>
            </a:pPr>
            <a:r>
              <a:rPr lang="en-US" dirty="0"/>
              <a:t>Works well if object has tight bounding </a:t>
            </a:r>
            <a:r>
              <a:rPr lang="en-US" dirty="0" smtClean="0"/>
              <a:t>box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Bounding Volumes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BSP Trees </a:t>
            </a:r>
            <a:r>
              <a:rPr lang="en-US" dirty="0" smtClean="0"/>
              <a:t>(5/7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133600" y="4248150"/>
            <a:ext cx="5595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BSP-4: An alternative BSP tree with polygon 5 at the root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76350"/>
            <a:ext cx="59245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495800" cy="3771900"/>
          </a:xfrm>
        </p:spPr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 visited nodes front-to-back during </a:t>
            </a:r>
            <a:r>
              <a:rPr lang="en-US" dirty="0" err="1" smtClean="0"/>
              <a:t>raytracing</a:t>
            </a:r>
            <a:r>
              <a:rPr lang="en-US" dirty="0" smtClean="0"/>
              <a:t> traversal</a:t>
            </a:r>
          </a:p>
          <a:p>
            <a:r>
              <a:rPr lang="en-US" dirty="0" smtClean="0"/>
              <a:t>BSP nodes are visited in back to front order. </a:t>
            </a:r>
            <a:r>
              <a:rPr lang="en-US" dirty="0" smtClean="0"/>
              <a:t>The back child of </a:t>
            </a:r>
            <a:r>
              <a:rPr lang="en-US" dirty="0" smtClean="0"/>
              <a:t>a node is the side </a:t>
            </a:r>
            <a:r>
              <a:rPr lang="en-US" dirty="0" smtClean="0"/>
              <a:t>that doesn’t contain the viewpoint (view-dependent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Very fast to </a:t>
            </a:r>
            <a:r>
              <a:rPr lang="en-US" dirty="0" smtClean="0"/>
              <a:t>build. </a:t>
            </a:r>
            <a:r>
              <a:rPr lang="en-US" dirty="0" smtClean="0"/>
              <a:t>Quake III uses this for occlusion culling and to speed up intersection testing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BSP Trees </a:t>
            </a:r>
            <a:r>
              <a:rPr lang="en-US" dirty="0" smtClean="0"/>
              <a:t>(6/7)</a:t>
            </a:r>
            <a:endParaRPr lang="en-US" dirty="0"/>
          </a:p>
        </p:txBody>
      </p:sp>
      <p:pic>
        <p:nvPicPr>
          <p:cNvPr id="6" name="Picture 9" descr="pjw3dm3"/>
          <p:cNvPicPr>
            <a:picLocks noChangeAspect="1" noChangeArrowheads="1"/>
          </p:cNvPicPr>
          <p:nvPr/>
        </p:nvPicPr>
        <p:blipFill>
          <a:blip r:embed="rId2" cstate="print">
            <a:lum bright="18000" contrast="18000"/>
          </a:blip>
          <a:srcRect/>
          <a:stretch>
            <a:fillRect/>
          </a:stretch>
        </p:blipFill>
        <p:spPr>
          <a:xfrm>
            <a:off x="5105400" y="1371600"/>
            <a:ext cx="3556000" cy="26670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BSP Trees </a:t>
            </a:r>
            <a:r>
              <a:rPr lang="en-US" dirty="0" smtClean="0"/>
              <a:t>(7/7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38200" y="1047750"/>
            <a:ext cx="7391400" cy="340995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Tx/>
              <a:buNone/>
            </a:pPr>
            <a:r>
              <a:rPr lang="en-US" sz="1600" b="1" dirty="0" smtClean="0">
                <a:latin typeface="Courier New" pitchFamily="49" charset="0"/>
              </a:rPr>
              <a:t>void</a:t>
            </a:r>
            <a:r>
              <a:rPr lang="en-US" sz="1600" dirty="0" smtClean="0">
                <a:latin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</a:rPr>
              <a:t>BSP_displayTree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</a:rPr>
              <a:t>BSP_tree</a:t>
            </a:r>
            <a:r>
              <a:rPr lang="en-US" sz="1600" dirty="0" smtClean="0">
                <a:latin typeface="Courier New" pitchFamily="49" charset="0"/>
              </a:rPr>
              <a:t>* tree) {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b="1" dirty="0" smtClean="0">
                <a:latin typeface="Courier New" pitchFamily="49" charset="0"/>
              </a:rPr>
              <a:t>	if </a:t>
            </a:r>
            <a:r>
              <a:rPr lang="en-US" sz="1600" dirty="0" smtClean="0">
                <a:latin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</a:rPr>
              <a:t> </a:t>
            </a:r>
            <a:r>
              <a:rPr lang="en-US" sz="1600" i="1" dirty="0" smtClean="0">
                <a:latin typeface="Courier New" pitchFamily="49" charset="0"/>
              </a:rPr>
              <a:t>tree is not empty</a:t>
            </a:r>
            <a:r>
              <a:rPr lang="en-US" sz="1600" b="1" dirty="0" smtClean="0">
                <a:latin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</a:rPr>
              <a:t>)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   </a:t>
            </a:r>
            <a:r>
              <a:rPr lang="en-US" sz="1600" b="1" dirty="0" smtClean="0">
                <a:latin typeface="Courier New" pitchFamily="49" charset="0"/>
              </a:rPr>
              <a:t>if</a:t>
            </a:r>
            <a:r>
              <a:rPr lang="en-US" sz="1600" dirty="0" smtClean="0">
                <a:latin typeface="Courier New" pitchFamily="49" charset="0"/>
              </a:rPr>
              <a:t> ( </a:t>
            </a:r>
            <a:r>
              <a:rPr lang="en-US" sz="1600" i="1" dirty="0" smtClean="0">
                <a:latin typeface="Courier New" pitchFamily="49" charset="0"/>
              </a:rPr>
              <a:t>viewer is in front of root</a:t>
            </a:r>
            <a:r>
              <a:rPr lang="en-US" sz="1600" dirty="0" smtClean="0">
                <a:latin typeface="Courier New" pitchFamily="49" charset="0"/>
              </a:rPr>
              <a:t> ) {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BSP_displayTree</a:t>
            </a:r>
            <a:r>
              <a:rPr lang="en-US" sz="1600" dirty="0" smtClean="0">
                <a:latin typeface="Courier New" pitchFamily="49" charset="0"/>
              </a:rPr>
              <a:t>(tree-&gt;</a:t>
            </a:r>
            <a:r>
              <a:rPr lang="en-US" sz="1600" dirty="0" err="1" smtClean="0">
                <a:latin typeface="Courier New" pitchFamily="49" charset="0"/>
              </a:rPr>
              <a:t>backChild</a:t>
            </a:r>
            <a:r>
              <a:rPr lang="en-US" sz="1600" dirty="0" smtClean="0">
                <a:latin typeface="Courier New" pitchFamily="49" charset="0"/>
              </a:rPr>
              <a:t>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displayPolygon</a:t>
            </a:r>
            <a:r>
              <a:rPr lang="en-US" sz="1600" dirty="0" smtClean="0">
                <a:latin typeface="Courier New" pitchFamily="49" charset="0"/>
              </a:rPr>
              <a:t>(tree-&gt;root);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BSP_displayTree</a:t>
            </a:r>
            <a:r>
              <a:rPr lang="en-US" sz="1600" dirty="0" smtClean="0">
                <a:latin typeface="Courier New" pitchFamily="49" charset="0"/>
              </a:rPr>
              <a:t>(tree-&gt;</a:t>
            </a:r>
            <a:r>
              <a:rPr lang="en-US" sz="1600" dirty="0" err="1" smtClean="0">
                <a:latin typeface="Courier New" pitchFamily="49" charset="0"/>
              </a:rPr>
              <a:t>frontChild</a:t>
            </a:r>
            <a:r>
              <a:rPr lang="en-US" sz="1600" dirty="0" smtClean="0">
                <a:latin typeface="Courier New" pitchFamily="49" charset="0"/>
              </a:rPr>
              <a:t>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   }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</a:rPr>
              <a:t>  </a:t>
            </a:r>
            <a:r>
              <a:rPr lang="en-US" sz="1600" b="1" dirty="0" smtClean="0">
                <a:latin typeface="Courier New" pitchFamily="49" charset="0"/>
              </a:rPr>
              <a:t>else </a:t>
            </a:r>
            <a:r>
              <a:rPr lang="en-US" sz="1600" dirty="0" smtClean="0">
                <a:latin typeface="Courier New" pitchFamily="49" charset="0"/>
              </a:rPr>
              <a:t>{</a:t>
            </a:r>
            <a:endParaRPr lang="en-US" sz="1600" b="1" dirty="0" smtClean="0">
              <a:latin typeface="Courier New" pitchFamily="49" charset="0"/>
            </a:endParaRP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b="1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BSP_displayTree</a:t>
            </a:r>
            <a:r>
              <a:rPr lang="en-US" sz="1600" dirty="0" smtClean="0">
                <a:latin typeface="Courier New" pitchFamily="49" charset="0"/>
              </a:rPr>
              <a:t>(tree-&gt;</a:t>
            </a:r>
            <a:r>
              <a:rPr lang="en-US" sz="1600" dirty="0" err="1" smtClean="0">
                <a:latin typeface="Courier New" pitchFamily="49" charset="0"/>
              </a:rPr>
              <a:t>frontChild</a:t>
            </a:r>
            <a:r>
              <a:rPr lang="en-US" sz="1600" dirty="0" smtClean="0">
                <a:latin typeface="Courier New" pitchFamily="49" charset="0"/>
              </a:rPr>
              <a:t>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// ignore next line if back-face 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// culling desired</a:t>
            </a:r>
            <a:endParaRPr lang="en-US" sz="1600" b="1" dirty="0" smtClean="0">
              <a:latin typeface="Courier New" pitchFamily="49" charset="0"/>
            </a:endParaRP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b="1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displayPolygon</a:t>
            </a:r>
            <a:r>
              <a:rPr lang="en-US" sz="1600" dirty="0" smtClean="0">
                <a:latin typeface="Courier New" pitchFamily="49" charset="0"/>
              </a:rPr>
              <a:t>(tree-&gt;root);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	    </a:t>
            </a:r>
            <a:r>
              <a:rPr lang="en-US" sz="1600" dirty="0" err="1" smtClean="0">
                <a:latin typeface="Courier New" pitchFamily="49" charset="0"/>
              </a:rPr>
              <a:t>BSP_displayTree</a:t>
            </a:r>
            <a:r>
              <a:rPr lang="en-US" sz="1600" dirty="0" smtClean="0">
                <a:latin typeface="Courier New" pitchFamily="49" charset="0"/>
              </a:rPr>
              <a:t>(tree-&gt;</a:t>
            </a:r>
            <a:r>
              <a:rPr lang="en-US" sz="1600" dirty="0" err="1" smtClean="0">
                <a:latin typeface="Courier New" pitchFamily="49" charset="0"/>
              </a:rPr>
              <a:t>backChild</a:t>
            </a:r>
            <a:r>
              <a:rPr lang="en-US" sz="1600" dirty="0" smtClean="0">
                <a:latin typeface="Courier New" pitchFamily="49" charset="0"/>
              </a:rPr>
              <a:t>);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	  }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  }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Courier New" pitchFamily="49" charset="0"/>
              </a:rPr>
              <a:t>}</a:t>
            </a:r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sz="1600" dirty="0" smtClean="0">
              <a:latin typeface="Courier New" pitchFamily="49" charset="0"/>
            </a:endParaRPr>
          </a:p>
          <a:p>
            <a:pPr lvl="1" algn="di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sz="1400" b="1" dirty="0" smtClean="0"/>
              <a:t>BSP applet : </a:t>
            </a:r>
            <a:r>
              <a:rPr lang="en-US" sz="1400" b="1" dirty="0" smtClean="0">
                <a:hlinkClick r:id="rId2"/>
              </a:rPr>
              <a:t>http://symbolcraft.com/graphics/bsp/index.html</a:t>
            </a:r>
            <a:endParaRPr lang="en-US" sz="1400" b="1" dirty="0" smtClean="0"/>
          </a:p>
          <a:p>
            <a:pPr lvl="1"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endParaRPr lang="en-US" sz="1400" dirty="0" smtClean="0"/>
          </a:p>
          <a:p>
            <a:pPr lvl="2" algn="just">
              <a:lnSpc>
                <a:spcPct val="120000"/>
              </a:lnSpc>
              <a:spcBef>
                <a:spcPts val="200"/>
              </a:spcBef>
            </a:pPr>
            <a:endParaRPr lang="en-US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7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468313" lvl="1" indent="-354013"/>
            <a:r>
              <a:rPr lang="en-US" dirty="0"/>
              <a:t>Which data </a:t>
            </a:r>
            <a:r>
              <a:rPr lang="en-US" dirty="0" smtClean="0"/>
              <a:t>structure(s) are best-suited in </a:t>
            </a:r>
            <a:r>
              <a:rPr lang="en-US" dirty="0"/>
              <a:t>the following situations?</a:t>
            </a:r>
          </a:p>
          <a:p>
            <a:pPr marL="468313" lvl="1" indent="-354013"/>
            <a:r>
              <a:rPr lang="en-US" dirty="0"/>
              <a:t>An animation where only the camera moves?</a:t>
            </a:r>
          </a:p>
          <a:p>
            <a:pPr marL="914400" lvl="2" indent="-354013"/>
            <a:r>
              <a:rPr lang="en-US" b="1" dirty="0" err="1" smtClean="0"/>
              <a:t>kd</a:t>
            </a:r>
            <a:r>
              <a:rPr lang="en-US" b="1" dirty="0" smtClean="0"/>
              <a:t>-tree</a:t>
            </a:r>
            <a:endParaRPr lang="en-US" b="1" dirty="0" smtClean="0"/>
          </a:p>
          <a:p>
            <a:pPr marL="914400" lvl="2" indent="-354013"/>
            <a:endParaRPr lang="en-US" dirty="0"/>
          </a:p>
          <a:p>
            <a:pPr marL="468313" lvl="1" indent="-354013"/>
            <a:r>
              <a:rPr lang="en-US" dirty="0" smtClean="0"/>
              <a:t>A </a:t>
            </a:r>
            <a:r>
              <a:rPr lang="en-US" dirty="0"/>
              <a:t>fast-paced video game with lots of interactive, moving objects?</a:t>
            </a:r>
          </a:p>
          <a:p>
            <a:pPr marL="914400" lvl="2" indent="-354013"/>
            <a:r>
              <a:rPr lang="en-US" b="1" dirty="0" smtClean="0"/>
              <a:t>grid</a:t>
            </a:r>
          </a:p>
          <a:p>
            <a:pPr marL="914400" lvl="2" indent="-354013"/>
            <a:r>
              <a:rPr lang="en-US" b="1" dirty="0" smtClean="0"/>
              <a:t>BSP-Tree</a:t>
            </a:r>
            <a:endParaRPr lang="en-US" b="1" dirty="0" smtClean="0"/>
          </a:p>
          <a:p>
            <a:pPr marL="914400" lvl="2" indent="-354013"/>
            <a:endParaRPr lang="en-US" dirty="0" smtClean="0"/>
          </a:p>
          <a:p>
            <a:pPr marL="468313" lvl="1" indent="-354013"/>
            <a:r>
              <a:rPr lang="en-US" dirty="0"/>
              <a:t>A very balanced and even </a:t>
            </a:r>
            <a:r>
              <a:rPr lang="en-US" dirty="0" smtClean="0"/>
              <a:t>scene with objects uniformly distributed throughout the whole scene?</a:t>
            </a:r>
            <a:endParaRPr lang="en-US" dirty="0"/>
          </a:p>
          <a:p>
            <a:pPr marL="914400" lvl="2" indent="-354013"/>
            <a:r>
              <a:rPr lang="en-US" b="1" dirty="0" err="1" smtClean="0"/>
              <a:t>octree</a:t>
            </a:r>
            <a:endParaRPr lang="en-US" b="1" dirty="0"/>
          </a:p>
          <a:p>
            <a:pPr marL="914400" lvl="2" indent="-354013"/>
            <a:endParaRPr lang="en-US" dirty="0" smtClean="0"/>
          </a:p>
          <a:p>
            <a:pPr marL="468313" lvl="1" indent="-354013"/>
            <a:r>
              <a:rPr lang="en-US" dirty="0"/>
              <a:t>Rendering scenes in a Pixar-like movie?</a:t>
            </a:r>
          </a:p>
          <a:p>
            <a:pPr marL="914400" lvl="2" indent="-354013"/>
            <a:r>
              <a:rPr lang="en-US" b="1" dirty="0"/>
              <a:t>depends on the shot; most likely a combination of techniques are </a:t>
            </a:r>
            <a:r>
              <a:rPr lang="en-US" b="1" dirty="0" smtClean="0"/>
              <a:t>used</a:t>
            </a:r>
          </a:p>
          <a:p>
            <a:pPr marL="914400" lvl="2" indent="-354013"/>
            <a:endParaRPr lang="en-US" dirty="0"/>
          </a:p>
          <a:p>
            <a:pPr marL="468313" lvl="1" indent="-354013"/>
            <a:r>
              <a:rPr lang="en-US" dirty="0"/>
              <a:t>Your ray-tracing assignment in CS123?</a:t>
            </a:r>
          </a:p>
          <a:p>
            <a:pPr marL="914400" lvl="2" indent="-354013"/>
            <a:r>
              <a:rPr lang="en-US" b="1" dirty="0" err="1" smtClean="0"/>
              <a:t>kd</a:t>
            </a:r>
            <a:r>
              <a:rPr lang="en-US" b="1" dirty="0" smtClean="0"/>
              <a:t>-tree </a:t>
            </a:r>
            <a:endParaRPr lang="en-US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8915400" cy="3771900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Indoor spaces are mostly rooms with doorways</a:t>
            </a:r>
          </a:p>
          <a:p>
            <a:pPr lvl="1"/>
            <a:r>
              <a:rPr lang="en-US" sz="1600" dirty="0"/>
              <a:t>Why draw the geometry in the next room if the door is closed?</a:t>
            </a:r>
          </a:p>
          <a:p>
            <a:pPr lvl="1"/>
            <a:r>
              <a:rPr lang="en-US" sz="1600" dirty="0"/>
              <a:t>If there is a portal (open door or hallway) </a:t>
            </a:r>
            <a:r>
              <a:rPr lang="en-US" sz="1600" dirty="0" smtClean="0"/>
              <a:t>only need to </a:t>
            </a:r>
            <a:r>
              <a:rPr lang="en-US" sz="1600" dirty="0"/>
              <a:t>draw geometry visible through the </a:t>
            </a:r>
            <a:r>
              <a:rPr lang="en-US" sz="1600" dirty="0" smtClean="0"/>
              <a:t>door</a:t>
            </a:r>
            <a:endParaRPr lang="en-US" sz="1600" dirty="0"/>
          </a:p>
          <a:p>
            <a:pPr lvl="1"/>
            <a:r>
              <a:rPr lang="en-US" sz="1600" dirty="0" smtClean="0"/>
              <a:t>Determining this information is useful </a:t>
            </a:r>
            <a:r>
              <a:rPr lang="en-US" sz="1600" dirty="0"/>
              <a:t>as a pre-computation step </a:t>
            </a:r>
            <a:r>
              <a:rPr lang="en-US" sz="1600" dirty="0">
                <a:latin typeface="Times New Roman" pitchFamily="18" charset="0"/>
              </a:rPr>
              <a:t>–</a:t>
            </a:r>
            <a:r>
              <a:rPr lang="en-US" sz="1600" dirty="0"/>
              <a:t> geometry visible through a portal remains </a:t>
            </a:r>
            <a:r>
              <a:rPr lang="en-US" sz="1600" dirty="0" smtClean="0"/>
              <a:t>constant. Not </a:t>
            </a:r>
            <a:r>
              <a:rPr lang="en-US" sz="1600" dirty="0"/>
              <a:t>too good for outdoor scenes</a:t>
            </a:r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Techniques (1/2) - Portals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3489" y="4477086"/>
            <a:ext cx="9296400" cy="25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1000" dirty="0">
                <a:solidFill>
                  <a:schemeClr val="tx1"/>
                </a:solidFill>
              </a:rPr>
              <a:t>Picture Courtesy: David P. </a:t>
            </a:r>
            <a:r>
              <a:rPr lang="en-US" sz="1000" dirty="0" err="1">
                <a:solidFill>
                  <a:schemeClr val="tx1"/>
                </a:solidFill>
              </a:rPr>
              <a:t>Luebke</a:t>
            </a:r>
            <a:r>
              <a:rPr lang="en-US" sz="1000" dirty="0">
                <a:solidFill>
                  <a:schemeClr val="tx1"/>
                </a:solidFill>
              </a:rPr>
              <a:t> and Chris Georges, “Simple, Fast Evaluation of Potentially Visible </a:t>
            </a:r>
            <a:r>
              <a:rPr lang="en-US" sz="1000" dirty="0" smtClean="0">
                <a:solidFill>
                  <a:schemeClr val="tx1"/>
                </a:solidFill>
              </a:rPr>
              <a:t>Sets” </a:t>
            </a:r>
            <a:r>
              <a:rPr lang="en-US" sz="1000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en-US" sz="1000" dirty="0">
                <a:solidFill>
                  <a:schemeClr val="tx1"/>
                </a:solidFill>
                <a:hlinkClick r:id="rId2"/>
              </a:rPr>
              <a:t>://www.cs.virginia.edu/~luebke/publications/portals.html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" name="Picture 7" descr="porta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8470" y="2410539"/>
            <a:ext cx="2560443" cy="204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porta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410539"/>
            <a:ext cx="2482097" cy="198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-191815" y="857251"/>
            <a:ext cx="9213893" cy="411301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1600" dirty="0"/>
              <a:t>If a big object fills a good portion of the screen, don</a:t>
            </a:r>
            <a:r>
              <a:rPr lang="en-US" sz="1600" dirty="0">
                <a:latin typeface="Times New Roman" pitchFamily="18" charset="0"/>
              </a:rPr>
              <a:t>’</a:t>
            </a:r>
            <a:r>
              <a:rPr lang="en-US" sz="1600" dirty="0"/>
              <a:t>t draw geometry that it covers up</a:t>
            </a:r>
          </a:p>
          <a:p>
            <a:pPr lvl="1"/>
            <a:r>
              <a:rPr lang="en-US" sz="1600" dirty="0"/>
              <a:t>Many new graphics cards have support for parts of the process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endParaRPr lang="en-US" sz="1600" dirty="0"/>
          </a:p>
          <a:p>
            <a:pPr lvl="1">
              <a:buNone/>
            </a:pPr>
            <a:endParaRPr lang="en-US" sz="16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Algorithm</a:t>
            </a:r>
            <a:r>
              <a:rPr lang="en-US" sz="1800" dirty="0"/>
              <a:t>:</a:t>
            </a:r>
          </a:p>
          <a:p>
            <a:pPr lvl="2"/>
            <a:r>
              <a:rPr lang="en-US" sz="1600" dirty="0"/>
              <a:t>Create list of all objects potentially visible in frustum (per polygon or per shape)</a:t>
            </a:r>
          </a:p>
          <a:p>
            <a:pPr lvl="2"/>
            <a:r>
              <a:rPr lang="en-US" sz="1600" dirty="0"/>
              <a:t>For each pair of objects i and j, if i occludes j (i.e. i lies in j</a:t>
            </a:r>
            <a:r>
              <a:rPr lang="en-US" sz="1600" dirty="0">
                <a:latin typeface="Times New Roman" pitchFamily="18" charset="0"/>
              </a:rPr>
              <a:t>’</a:t>
            </a:r>
            <a:r>
              <a:rPr lang="en-US" sz="1600" dirty="0"/>
              <a:t>s shadow volume) remove j</a:t>
            </a:r>
          </a:p>
          <a:p>
            <a:pPr lvl="2"/>
            <a:r>
              <a:rPr lang="en-US" sz="1600" dirty="0"/>
              <a:t>Can clip conservatively by comparing frustum projection against projection onto ground plane</a:t>
            </a:r>
          </a:p>
          <a:p>
            <a:pPr lvl="1"/>
            <a:r>
              <a:rPr lang="en-US" sz="1800" dirty="0"/>
              <a:t>O(n</a:t>
            </a:r>
            <a:r>
              <a:rPr lang="en-US" sz="1800" baseline="30000" dirty="0"/>
              <a:t>2</a:t>
            </a:r>
            <a:r>
              <a:rPr lang="en-US" sz="1800" dirty="0"/>
              <a:t>)! Lots of ways to make this faster:</a:t>
            </a:r>
          </a:p>
          <a:p>
            <a:pPr lvl="2"/>
            <a:r>
              <a:rPr lang="en-US" sz="1400" dirty="0" err="1"/>
              <a:t>Coorg</a:t>
            </a:r>
            <a:r>
              <a:rPr lang="en-US" sz="1400" dirty="0"/>
              <a:t>, S., and S. Teller, "Real-Time Occlusion Culling for Models with Large </a:t>
            </a:r>
            <a:r>
              <a:rPr lang="en-US" sz="1400" dirty="0" err="1"/>
              <a:t>Occluders</a:t>
            </a:r>
            <a:r>
              <a:rPr lang="en-US" sz="1400" dirty="0"/>
              <a:t>", in </a:t>
            </a:r>
            <a:r>
              <a:rPr lang="en-US" sz="1400" i="1" dirty="0"/>
              <a:t>1997 Symposium on Interactive 3D Graphics</a:t>
            </a:r>
            <a:endParaRPr lang="en-US" sz="1400" dirty="0"/>
          </a:p>
          <a:p>
            <a:pPr lvl="2"/>
            <a:r>
              <a:rPr lang="en-US" sz="1400" dirty="0" err="1"/>
              <a:t>Gamasutra</a:t>
            </a:r>
            <a:r>
              <a:rPr lang="en-US" sz="1400" dirty="0"/>
              <a:t> overview of </a:t>
            </a:r>
            <a:r>
              <a:rPr lang="en-US" sz="1400" dirty="0" smtClean="0"/>
              <a:t>Occlusion Culling algorithms: www.gamasutra.com/features/19991109/moller_haines_01</a:t>
            </a:r>
            <a:endParaRPr lang="en-US" sz="1400" dirty="0"/>
          </a:p>
          <a:p>
            <a:pPr lvl="1"/>
            <a:r>
              <a:rPr lang="en-US" sz="1800" dirty="0"/>
              <a:t>Bad for indoor scenes with lots of small objects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Advanced Techniques </a:t>
            </a:r>
            <a:r>
              <a:rPr lang="en-US" dirty="0" smtClean="0"/>
              <a:t>(2/2</a:t>
            </a:r>
            <a:r>
              <a:rPr lang="en-US" dirty="0"/>
              <a:t>) </a:t>
            </a:r>
            <a:r>
              <a:rPr lang="en-US" dirty="0" smtClean="0"/>
              <a:t>– Occlusion Culling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477000" y="1688575"/>
            <a:ext cx="1798320" cy="96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1400" dirty="0">
                <a:solidFill>
                  <a:schemeClr val="tx1"/>
                </a:solidFill>
              </a:rPr>
              <a:t>With OC – algorithm ignores blue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geometry behind the hills</a:t>
            </a: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38200" y="1657820"/>
            <a:ext cx="1828798" cy="96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1400" dirty="0">
                <a:solidFill>
                  <a:schemeClr val="tx1"/>
                </a:solidFill>
              </a:rPr>
              <a:t>Without OC – lots of geometry  drawn,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most is not seen (drawn in blue)</a:t>
            </a:r>
          </a:p>
        </p:txBody>
      </p:sp>
      <p:pic>
        <p:nvPicPr>
          <p:cNvPr id="6" name="Picture 11" descr="occluded"/>
          <p:cNvPicPr>
            <a:picLocks noChangeAspect="1" noChangeArrowheads="1"/>
          </p:cNvPicPr>
          <p:nvPr/>
        </p:nvPicPr>
        <p:blipFill rotWithShape="1">
          <a:blip r:embed="rId2" cstate="print"/>
          <a:srcRect l="4794" t="8444" r="2679" b="3684"/>
          <a:stretch/>
        </p:blipFill>
        <p:spPr bwMode="auto">
          <a:xfrm>
            <a:off x="2514600" y="1434605"/>
            <a:ext cx="3877806" cy="143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20722"/>
            <a:ext cx="8610600" cy="3860827"/>
          </a:xfrm>
        </p:spPr>
        <p:txBody>
          <a:bodyPr>
            <a:normAutofit fontScale="85000" lnSpcReduction="10000"/>
          </a:bodyPr>
          <a:lstStyle/>
          <a:p>
            <a:pPr lvl="1">
              <a:lnSpc>
                <a:spcPct val="90000"/>
              </a:lnSpc>
            </a:pPr>
            <a:r>
              <a:rPr lang="en-US" dirty="0" smtClean="0"/>
              <a:t>Mailboxing</a:t>
            </a:r>
            <a:r>
              <a:rPr lang="en-US" baseline="30000" dirty="0" smtClean="0"/>
              <a:t>1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Shadow caching</a:t>
            </a:r>
            <a:r>
              <a:rPr lang="en-US" baseline="30000" dirty="0"/>
              <a:t>1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Compact node formats</a:t>
            </a:r>
            <a:r>
              <a:rPr lang="en-US" baseline="30000" dirty="0"/>
              <a:t>1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Contiguous memory layout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Multithreading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Makes </a:t>
            </a:r>
            <a:r>
              <a:rPr lang="en-US" dirty="0" err="1"/>
              <a:t>mailboxing</a:t>
            </a:r>
            <a:r>
              <a:rPr lang="en-US" dirty="0"/>
              <a:t> tricky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Packet traversal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SIMD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Combining spatial data structures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BVH + </a:t>
            </a:r>
            <a:r>
              <a:rPr lang="en-US" dirty="0" err="1"/>
              <a:t>kd</a:t>
            </a:r>
            <a:r>
              <a:rPr lang="en-US" dirty="0"/>
              <a:t>-trees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More efficient ray-primitive intersections</a:t>
            </a:r>
          </a:p>
          <a:p>
            <a:pPr lvl="2">
              <a:lnSpc>
                <a:spcPct val="90000"/>
              </a:lnSpc>
            </a:pPr>
            <a:r>
              <a:rPr lang="en-US" dirty="0">
                <a:hlinkClick r:id="rId3"/>
              </a:rPr>
              <a:t>Slab method for boxes</a:t>
            </a:r>
            <a:r>
              <a:rPr lang="en-US" baseline="30000" dirty="0"/>
              <a:t>1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 err="1" smtClean="0"/>
              <a:t>Barycentric</a:t>
            </a:r>
            <a:r>
              <a:rPr lang="en-US" dirty="0" smtClean="0"/>
              <a:t> </a:t>
            </a:r>
            <a:r>
              <a:rPr lang="en-US" dirty="0"/>
              <a:t>coordinates for </a:t>
            </a:r>
            <a:r>
              <a:rPr lang="en-US" dirty="0" smtClean="0"/>
              <a:t>triangles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Using these techniques, state of the art ray tracing engines are able to get ~10fps on scenes with 100K </a:t>
            </a:r>
            <a:r>
              <a:rPr lang="en-US" dirty="0" smtClean="0"/>
              <a:t>primitives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hlinkClick r:id="rId4"/>
              </a:rPr>
              <a:t>PhD thesis </a:t>
            </a:r>
            <a:r>
              <a:rPr lang="en-US" dirty="0" smtClean="0"/>
              <a:t>by Ingo Wald describes these optimizations in more detail and has coding examples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Simple Optimizations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2400" y="4781550"/>
            <a:ext cx="40445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1</a:t>
            </a:r>
            <a:r>
              <a:rPr lang="en-US" sz="1400" dirty="0" smtClean="0">
                <a:latin typeface="+mj-lt"/>
              </a:rPr>
              <a:t>: </a:t>
            </a: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Easy to implement in your </a:t>
            </a:r>
            <a:r>
              <a:rPr lang="en-US" sz="1400" dirty="0" err="1">
                <a:solidFill>
                  <a:schemeClr val="tx1"/>
                </a:solidFill>
                <a:latin typeface="+mj-lt"/>
              </a:rPr>
              <a:t>raytracer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 for CS123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2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22" descr="recursiveSpheres8_900x900_textu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939" y="1082492"/>
            <a:ext cx="36004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3" descr="recursiveSpheres9_800x8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4" descr="recursiveSpheres10_800x8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6" descr="recursiveSphere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recursiveSpheres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recursiveSpheres4_4xAdaptiv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recursiveSpheres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0" descr="recursiveSpheres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1085849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" y="1085849"/>
            <a:ext cx="3581900" cy="358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5499538" y="2315235"/>
            <a:ext cx="64770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16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5499538" y="2329522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37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22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5499538" y="2315235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187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43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5499538" y="2315235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937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52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5499538" y="2317616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4687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85/2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5499538" y="2315235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23437 Spheres 	 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135/6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5499538" y="2324760"/>
            <a:ext cx="33528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117187 Spheres 	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212/80 </a:t>
            </a:r>
            <a:r>
              <a:rPr lang="en-US" sz="2000" dirty="0" err="1">
                <a:solidFill>
                  <a:schemeClr val="tx1"/>
                </a:solidFill>
              </a:rPr>
              <a:t>secs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 Box 33"/>
          <p:cNvSpPr txBox="1">
            <a:spLocks noChangeArrowheads="1"/>
          </p:cNvSpPr>
          <p:nvPr/>
        </p:nvSpPr>
        <p:spPr bwMode="auto">
          <a:xfrm>
            <a:off x="5499538" y="2317616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585937 Spheres 	        </a:t>
            </a:r>
            <a:endParaRPr lang="en-US" sz="2000" dirty="0" smtClean="0">
              <a:solidFill>
                <a:schemeClr val="tx1"/>
              </a:solidFill>
            </a:endParaRP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14/6 min</a:t>
            </a:r>
          </a:p>
        </p:txBody>
      </p:sp>
      <p:sp>
        <p:nvSpPr>
          <p:cNvPr id="21" name="Text Box 34"/>
          <p:cNvSpPr txBox="1">
            <a:spLocks noChangeArrowheads="1"/>
          </p:cNvSpPr>
          <p:nvPr/>
        </p:nvSpPr>
        <p:spPr bwMode="auto">
          <a:xfrm>
            <a:off x="5499538" y="2317616"/>
            <a:ext cx="3505200" cy="71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defTabSz="1019175"/>
            <a:r>
              <a:rPr lang="en-US" sz="2000" dirty="0">
                <a:solidFill>
                  <a:schemeClr val="tx1"/>
                </a:solidFill>
              </a:rPr>
              <a:t>Primitives: ~3M Spheres 	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defTabSz="1019175"/>
            <a:r>
              <a:rPr lang="en-US" sz="2000" dirty="0" smtClean="0">
                <a:solidFill>
                  <a:schemeClr val="tx1"/>
                </a:solidFill>
              </a:rPr>
              <a:t>Render </a:t>
            </a:r>
            <a:r>
              <a:rPr lang="en-US" sz="2000" dirty="0">
                <a:solidFill>
                  <a:schemeClr val="tx1"/>
                </a:solidFill>
              </a:rPr>
              <a:t>Time: 18min/</a:t>
            </a:r>
            <a:r>
              <a:rPr lang="en-US" sz="2000" b="1" dirty="0">
                <a:solidFill>
                  <a:schemeClr val="tx1"/>
                </a:solidFill>
              </a:rPr>
              <a:t>4.5</a:t>
            </a:r>
            <a:r>
              <a:rPr lang="en-US" sz="2000" dirty="0">
                <a:solidFill>
                  <a:schemeClr val="tx1"/>
                </a:solidFill>
              </a:rPr>
              <a:t> hours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47750"/>
            <a:ext cx="8305800" cy="3581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 technique for organizing the entire model:</a:t>
            </a:r>
          </a:p>
          <a:p>
            <a:r>
              <a:rPr lang="en-US" sz="1600" dirty="0" smtClean="0"/>
              <a:t>Put bounding volumes in other bounding </a:t>
            </a:r>
            <a:br>
              <a:rPr lang="en-US" sz="1600" dirty="0" smtClean="0"/>
            </a:br>
            <a:r>
              <a:rPr lang="en-US" sz="1600" dirty="0" smtClean="0"/>
              <a:t>volumes to create a tree hierarchy</a:t>
            </a:r>
            <a:endParaRPr lang="en-US" sz="1600" dirty="0"/>
          </a:p>
          <a:p>
            <a:pPr lvl="1"/>
            <a:r>
              <a:rPr lang="en-US" sz="1400" dirty="0" smtClean="0"/>
              <a:t>bottom-up </a:t>
            </a:r>
            <a:r>
              <a:rPr lang="en-US" sz="1400" dirty="0" smtClean="0"/>
              <a:t>construction</a:t>
            </a:r>
            <a:endParaRPr lang="en-US" sz="1400" dirty="0"/>
          </a:p>
          <a:p>
            <a:r>
              <a:rPr lang="en-US" sz="1600" dirty="0"/>
              <a:t>Repeatedly group bounding volumes of nearby objects together until entire scene is bounded</a:t>
            </a:r>
          </a:p>
          <a:p>
            <a:pPr lvl="1"/>
            <a:r>
              <a:rPr lang="en-US" sz="1400" dirty="0"/>
              <a:t>finding objects that are close to each other can be very difficult (na</a:t>
            </a:r>
            <a:r>
              <a:rPr lang="en-US" sz="1400" dirty="0">
                <a:latin typeface="Times New Roman" pitchFamily="18" charset="0"/>
              </a:rPr>
              <a:t>ï</a:t>
            </a:r>
            <a:r>
              <a:rPr lang="en-US" sz="1400" dirty="0"/>
              <a:t>ve </a:t>
            </a:r>
            <a:r>
              <a:rPr lang="en-US" sz="1400" i="1" dirty="0"/>
              <a:t>O</a:t>
            </a:r>
            <a:r>
              <a:rPr lang="en-US" sz="1400" dirty="0"/>
              <a:t>(</a:t>
            </a:r>
            <a:r>
              <a:rPr lang="en-US" sz="1400" i="1" dirty="0"/>
              <a:t>n</a:t>
            </a:r>
            <a:r>
              <a:rPr lang="en-US" sz="1400" baseline="30000" dirty="0"/>
              <a:t>2</a:t>
            </a:r>
            <a:r>
              <a:rPr lang="en-US" sz="1400" dirty="0"/>
              <a:t>), can be done in </a:t>
            </a:r>
            <a:r>
              <a:rPr lang="en-US" sz="1400" i="1" dirty="0"/>
              <a:t>O</a:t>
            </a:r>
            <a:r>
              <a:rPr lang="en-US" sz="1400" dirty="0"/>
              <a:t>(</a:t>
            </a:r>
            <a:r>
              <a:rPr lang="en-US" sz="1400" i="1" dirty="0"/>
              <a:t>n</a:t>
            </a:r>
            <a:r>
              <a:rPr lang="en-US" sz="1400" dirty="0"/>
              <a:t> </a:t>
            </a:r>
            <a:r>
              <a:rPr lang="en-US" sz="1400" dirty="0" err="1"/>
              <a:t>log</a:t>
            </a:r>
            <a:r>
              <a:rPr lang="en-US" sz="1400" i="1" dirty="0" err="1"/>
              <a:t>n</a:t>
            </a:r>
            <a:r>
              <a:rPr lang="en-US" sz="1400" dirty="0"/>
              <a:t>) with sorting)</a:t>
            </a:r>
          </a:p>
          <a:p>
            <a:pPr lvl="1"/>
            <a:r>
              <a:rPr lang="en-US" sz="1400" dirty="0"/>
              <a:t>Problem of having tight bounding boxes worsens</a:t>
            </a:r>
            <a:r>
              <a:rPr lang="en-US" sz="1400" dirty="0" smtClean="0"/>
              <a:t>.</a:t>
            </a:r>
            <a:endParaRPr lang="en-US" sz="1400" dirty="0"/>
          </a:p>
          <a:p>
            <a:r>
              <a:rPr lang="en-US" sz="1600" dirty="0"/>
              <a:t>Could use original scene graph: bounding volumes at nodes = union of child bounding volumes</a:t>
            </a:r>
          </a:p>
          <a:p>
            <a:pPr lvl="1"/>
            <a:r>
              <a:rPr lang="en-US" sz="1400" dirty="0"/>
              <a:t>easy to construct…</a:t>
            </a:r>
          </a:p>
          <a:p>
            <a:pPr lvl="1"/>
            <a:r>
              <a:rPr lang="en-US" sz="1400" dirty="0" err="1"/>
              <a:t>scenegraph</a:t>
            </a:r>
            <a:r>
              <a:rPr lang="en-US" sz="1400" dirty="0"/>
              <a:t> may be logically organized </a:t>
            </a:r>
            <a:r>
              <a:rPr lang="en-US" sz="1400" dirty="0" smtClean="0"/>
              <a:t>but may </a:t>
            </a:r>
            <a:r>
              <a:rPr lang="en-US" sz="1400" dirty="0"/>
              <a:t>not be spatially organized</a:t>
            </a:r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Bounding Volume Hierarchy (1/3)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http://upload.wikimedia.org/wikipedia/commons/thumb/2/2a/Example_of_bounding_volume_hierarchy.svg/500px-Example_of_bounding_volume_hierarch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895350"/>
            <a:ext cx="4476750" cy="139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29200" y="4781550"/>
            <a:ext cx="33586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http://en.wikipedia.org/wiki/Bounding_volume_hierarchy</a:t>
            </a:r>
          </a:p>
        </p:txBody>
      </p:sp>
    </p:spTree>
    <p:extLst>
      <p:ext uri="{BB962C8B-B14F-4D97-AF65-F5344CB8AC3E}">
        <p14:creationId xmlns:p14="http://schemas.microsoft.com/office/powerpoint/2010/main" val="1695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600450"/>
          </a:xfrm>
        </p:spPr>
        <p:txBody>
          <a:bodyPr/>
          <a:lstStyle/>
          <a:p>
            <a:r>
              <a:rPr lang="en-US" sz="2000" dirty="0" smtClean="0"/>
              <a:t>Ray Tracing: if ray intersects parent, check children, if not, discard parent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Bounding Volume Hierarchy</a:t>
            </a:r>
            <a:endParaRPr lang="en-US" dirty="0"/>
          </a:p>
        </p:txBody>
      </p:sp>
      <p:sp>
        <p:nvSpPr>
          <p:cNvPr id="4" name="Rectangle 38"/>
          <p:cNvSpPr>
            <a:spLocks noChangeArrowheads="1"/>
          </p:cNvSpPr>
          <p:nvPr/>
        </p:nvSpPr>
        <p:spPr bwMode="auto">
          <a:xfrm>
            <a:off x="1524000" y="2731856"/>
            <a:ext cx="6185170" cy="37987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5170" y="1600200"/>
            <a:ext cx="814388" cy="51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7570" y="3200400"/>
            <a:ext cx="838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5570" y="2228850"/>
            <a:ext cx="10668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9970" y="2286001"/>
            <a:ext cx="990600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9"/>
          <p:cNvSpPr>
            <a:spLocks noChangeArrowheads="1"/>
          </p:cNvSpPr>
          <p:nvPr/>
        </p:nvSpPr>
        <p:spPr bwMode="auto">
          <a:xfrm>
            <a:off x="2743200" y="3192998"/>
            <a:ext cx="457200" cy="636052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0" name="Rectangle 40"/>
          <p:cNvSpPr>
            <a:spLocks noChangeArrowheads="1"/>
          </p:cNvSpPr>
          <p:nvPr/>
        </p:nvSpPr>
        <p:spPr bwMode="auto">
          <a:xfrm>
            <a:off x="1752600" y="2344274"/>
            <a:ext cx="1079770" cy="577520"/>
          </a:xfrm>
          <a:prstGeom prst="rect">
            <a:avLst/>
          </a:prstGeom>
          <a:solidFill>
            <a:srgbClr val="FF0000">
              <a:alpha val="30196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3" name="Rectangle 43"/>
          <p:cNvSpPr>
            <a:spLocks noChangeArrowheads="1"/>
          </p:cNvSpPr>
          <p:nvPr/>
        </p:nvSpPr>
        <p:spPr bwMode="auto">
          <a:xfrm>
            <a:off x="1578602" y="2073422"/>
            <a:ext cx="1892579" cy="1863306"/>
          </a:xfrm>
          <a:prstGeom prst="rect">
            <a:avLst/>
          </a:prstGeom>
          <a:solidFill>
            <a:srgbClr val="FFFF00">
              <a:alpha val="25098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sp>
        <p:nvSpPr>
          <p:cNvPr id="14" name="Rectangle 44"/>
          <p:cNvSpPr>
            <a:spLocks noChangeArrowheads="1"/>
          </p:cNvSpPr>
          <p:nvPr/>
        </p:nvSpPr>
        <p:spPr bwMode="auto">
          <a:xfrm>
            <a:off x="5880370" y="1491562"/>
            <a:ext cx="1828800" cy="1842188"/>
          </a:xfrm>
          <a:prstGeom prst="rect">
            <a:avLst/>
          </a:prstGeom>
          <a:solidFill>
            <a:srgbClr val="FFFF00">
              <a:alpha val="25098"/>
            </a:srgbClr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square" lIns="101882" tIns="50941" rIns="101882" bIns="50941" anchor="ctr">
            <a:spAutoFit/>
          </a:bodyPr>
          <a:lstStyle/>
          <a:p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069237" y="2800351"/>
            <a:ext cx="597763" cy="1828799"/>
          </a:xfrm>
          <a:prstGeom prst="straightConnector1">
            <a:avLst/>
          </a:prstGeom>
          <a:ln w="25400" cmpd="sng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&quot;No&quot; Symbol 19"/>
          <p:cNvSpPr/>
          <p:nvPr/>
        </p:nvSpPr>
        <p:spPr>
          <a:xfrm>
            <a:off x="5555684" y="1269856"/>
            <a:ext cx="2436130" cy="1812776"/>
          </a:xfrm>
          <a:prstGeom prst="noSmoking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&quot;No&quot; Symbol 20"/>
          <p:cNvSpPr/>
          <p:nvPr/>
        </p:nvSpPr>
        <p:spPr>
          <a:xfrm>
            <a:off x="2349873" y="3102338"/>
            <a:ext cx="1121309" cy="834390"/>
          </a:xfrm>
          <a:prstGeom prst="noSmoking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 animBg="1"/>
      <p:bldP spid="10" grpId="0" animBg="1"/>
      <p:bldP spid="13" grpId="0" animBg="1"/>
      <p:bldP spid="14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BVH can work very well for a subset of scenes and is easy to implement.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can improve a lot with additional user input </a:t>
            </a:r>
          </a:p>
          <a:p>
            <a:pPr lvl="2"/>
            <a:r>
              <a:rPr lang="en-US" dirty="0"/>
              <a:t>the scene gives better clues how to group objects</a:t>
            </a:r>
          </a:p>
          <a:p>
            <a:pPr lvl="2"/>
            <a:r>
              <a:rPr lang="en-US" dirty="0"/>
              <a:t>works well for video games (you know the scenes beforehand)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Does not handle arbitrary scenes</a:t>
            </a:r>
          </a:p>
          <a:p>
            <a:pPr lvl="2"/>
            <a:r>
              <a:rPr lang="en-US" dirty="0"/>
              <a:t>will have no performance </a:t>
            </a:r>
            <a:r>
              <a:rPr lang="en-US" dirty="0" smtClean="0"/>
              <a:t>gains for some scenes, e.g.:</a:t>
            </a:r>
            <a:endParaRPr lang="en-US" dirty="0"/>
          </a:p>
          <a:p>
            <a:pPr marL="1325880" lvl="2"/>
            <a:r>
              <a:rPr lang="en-US" sz="1600" dirty="0"/>
              <a:t>close-up of very detailed mesh</a:t>
            </a:r>
          </a:p>
          <a:p>
            <a:pPr marL="1325880" lvl="2"/>
            <a:r>
              <a:rPr lang="en-US" sz="1600" dirty="0"/>
              <a:t>landscape with grass and trees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Bounding Volume Hierarchy (3/3)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0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6978" y="895588"/>
            <a:ext cx="8772222" cy="3945493"/>
          </a:xfrm>
        </p:spPr>
        <p:txBody>
          <a:bodyPr>
            <a:normAutofit/>
          </a:bodyPr>
          <a:lstStyle/>
          <a:p>
            <a:pPr lvl="1"/>
            <a:r>
              <a:rPr lang="en-US" sz="1800" dirty="0"/>
              <a:t>Instead of bounding objects bottom-up, break up space into regularly-sized cells</a:t>
            </a:r>
          </a:p>
          <a:p>
            <a:pPr lvl="2"/>
            <a:r>
              <a:rPr lang="en-US" sz="1400" dirty="0"/>
              <a:t>easy/fast to construct -- great for animated scenes</a:t>
            </a:r>
          </a:p>
          <a:p>
            <a:pPr lvl="2"/>
            <a:r>
              <a:rPr lang="en-US" sz="1400" dirty="0"/>
              <a:t>can use line-scanning algorithms for traversal</a:t>
            </a:r>
          </a:p>
          <a:p>
            <a:pPr lvl="2"/>
            <a:r>
              <a:rPr lang="en-US" sz="1400" dirty="0"/>
              <a:t>think of cells as pixels and ray traversal as scan-converting a line</a:t>
            </a:r>
          </a:p>
          <a:p>
            <a:pPr lvl="2"/>
            <a:r>
              <a:rPr lang="en-US" sz="1400" dirty="0"/>
              <a:t>because of this, can be easily implemented in hardware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Grids (1/2) – Partitioning Space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grid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2549" y="257175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rid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grid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id3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grid4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grid5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grid6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grid7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grid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grid9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66132" y="2571749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rid1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71800" y="2571750"/>
            <a:ext cx="2881779" cy="194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71550"/>
            <a:ext cx="8686800" cy="387649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400" dirty="0" smtClean="0"/>
              <a:t>Balance </a:t>
            </a:r>
            <a:r>
              <a:rPr lang="en-US" sz="2400" dirty="0" smtClean="0"/>
              <a:t>Issues: some cells are clearly more important than others</a:t>
            </a:r>
          </a:p>
          <a:p>
            <a:pPr lvl="2"/>
            <a:r>
              <a:rPr lang="en-US" sz="2000" dirty="0" smtClean="0"/>
              <a:t>a lot of cells have nothing in them, waste of resources to check them all</a:t>
            </a:r>
          </a:p>
          <a:p>
            <a:pPr lvl="3"/>
            <a:r>
              <a:rPr lang="en-US" sz="1800" dirty="0" smtClean="0"/>
              <a:t>Use </a:t>
            </a:r>
            <a:r>
              <a:rPr lang="en-US" sz="1800" dirty="0" smtClean="0"/>
              <a:t>larger cell sizes?</a:t>
            </a:r>
          </a:p>
          <a:p>
            <a:pPr lvl="2"/>
            <a:r>
              <a:rPr lang="en-US" sz="2000" dirty="0" smtClean="0"/>
              <a:t>but then some cells could also have too many objects</a:t>
            </a:r>
          </a:p>
          <a:p>
            <a:pPr lvl="3"/>
            <a:r>
              <a:rPr lang="en-US" sz="1800" dirty="0" smtClean="0"/>
              <a:t>Use smaller cell sizes?</a:t>
            </a:r>
          </a:p>
          <a:p>
            <a:pPr lvl="2"/>
            <a:r>
              <a:rPr lang="en-US" sz="2000" dirty="0" smtClean="0"/>
              <a:t>how </a:t>
            </a:r>
            <a:r>
              <a:rPr lang="en-US" sz="2000" dirty="0"/>
              <a:t>to determine the best cell </a:t>
            </a:r>
            <a:r>
              <a:rPr lang="en-US" sz="2000" dirty="0" smtClean="0"/>
              <a:t>size?</a:t>
            </a:r>
            <a:endParaRPr lang="en-US" sz="2000" dirty="0"/>
          </a:p>
          <a:p>
            <a:pPr lvl="1"/>
            <a:r>
              <a:rPr lang="en-US" sz="2400" dirty="0"/>
              <a:t>Why don’t we just use a finer grid?</a:t>
            </a:r>
          </a:p>
          <a:p>
            <a:pPr lvl="2"/>
            <a:r>
              <a:rPr lang="en-US" sz="2000" dirty="0"/>
              <a:t>expense of stepping through grid cells during traversal</a:t>
            </a:r>
          </a:p>
          <a:p>
            <a:pPr lvl="2"/>
            <a:r>
              <a:rPr lang="en-US" sz="2000" dirty="0"/>
              <a:t>analogous to super-sampling from image processing unit:  increasing resolution on monitors decreases visible effects of aliasing, but only at the expense of a significant amount of overhead (memory/processing)</a:t>
            </a:r>
          </a:p>
          <a:p>
            <a:pPr lvl="1"/>
            <a:r>
              <a:rPr lang="en-US" sz="2400" dirty="0"/>
              <a:t>Not </a:t>
            </a:r>
            <a:r>
              <a:rPr lang="en-US" sz="2400" dirty="0" smtClean="0"/>
              <a:t>hierarchical: more traversal time, but less construction time</a:t>
            </a:r>
            <a:endParaRPr lang="en-US" sz="2400" dirty="0"/>
          </a:p>
          <a:p>
            <a:pPr lvl="2"/>
            <a:r>
              <a:rPr lang="en-US" sz="2000" dirty="0" smtClean="0"/>
              <a:t>useful </a:t>
            </a:r>
            <a:r>
              <a:rPr lang="en-US" sz="2000" dirty="0"/>
              <a:t>for animated scenes: moving one object does not affect other objects in grid</a:t>
            </a:r>
          </a:p>
          <a:p>
            <a:pPr lvl="1"/>
            <a:r>
              <a:rPr lang="en-US" sz="2400" dirty="0"/>
              <a:t>In general, however, we’d like a smarter, more adaptive solution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Grids (2/2) – Pros and 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80371"/>
            <a:ext cx="4114800" cy="377190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Combine advantages of BVH and </a:t>
            </a:r>
            <a:r>
              <a:rPr lang="en-US" dirty="0" smtClean="0"/>
              <a:t>grids</a:t>
            </a:r>
          </a:p>
          <a:p>
            <a:pPr lvl="2"/>
            <a:r>
              <a:rPr lang="en-US" dirty="0" err="1"/>
              <a:t>Octrees</a:t>
            </a:r>
            <a:r>
              <a:rPr lang="en-US" dirty="0"/>
              <a:t> are based on Warnock’s algorithm for hidden surface removal</a:t>
            </a:r>
          </a:p>
          <a:p>
            <a:pPr lvl="2"/>
            <a:r>
              <a:rPr lang="en-US" dirty="0" smtClean="0"/>
              <a:t>scene </a:t>
            </a:r>
            <a:r>
              <a:rPr lang="en-US" dirty="0"/>
              <a:t>agnostic (grids)</a:t>
            </a:r>
          </a:p>
          <a:p>
            <a:pPr lvl="2"/>
            <a:r>
              <a:rPr lang="en-US" dirty="0"/>
              <a:t>adaptive and hierarchical (BVH)</a:t>
            </a:r>
          </a:p>
          <a:p>
            <a:pPr lvl="2"/>
            <a:r>
              <a:rPr lang="en-US" dirty="0"/>
              <a:t>viewer </a:t>
            </a:r>
            <a:r>
              <a:rPr lang="en-US" dirty="0" smtClean="0"/>
              <a:t>independent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Similar to grid except voxels do not have to be the same size.  </a:t>
            </a:r>
            <a:endParaRPr lang="en-US" dirty="0" smtClean="0"/>
          </a:p>
          <a:p>
            <a:pPr lvl="2"/>
            <a:r>
              <a:rPr lang="en-US" dirty="0" smtClean="0"/>
              <a:t>Areas with greater density have more voxels</a:t>
            </a:r>
          </a:p>
          <a:p>
            <a:pPr marL="594298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All nodes </a:t>
            </a:r>
            <a:r>
              <a:rPr lang="en-US" dirty="0"/>
              <a:t>in the tree are AABBs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Octrees</a:t>
            </a:r>
            <a:r>
              <a:rPr lang="en-US" dirty="0" smtClean="0"/>
              <a:t> (1/5) – Adaptive Data Structures</a:t>
            </a:r>
            <a:endParaRPr lang="en-US" dirty="0"/>
          </a:p>
        </p:txBody>
      </p:sp>
      <p:pic>
        <p:nvPicPr>
          <p:cNvPr id="4" name="Picture 5" descr="subdivision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150913"/>
            <a:ext cx="3095625" cy="312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924800" y="2190750"/>
            <a:ext cx="152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</a:rPr>
              <a:t>2-D </a:t>
            </a:r>
            <a:r>
              <a:rPr lang="en-US" sz="1600" dirty="0" smtClean="0">
                <a:solidFill>
                  <a:schemeClr val="tx1"/>
                </a:solidFill>
              </a:rPr>
              <a:t>example called a </a:t>
            </a:r>
            <a:r>
              <a:rPr lang="en-US" sz="1600" dirty="0" err="1" smtClean="0">
                <a:solidFill>
                  <a:schemeClr val="tx1"/>
                </a:solidFill>
              </a:rPr>
              <a:t>quadtree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878B9C-4D1F-4D7B-9AC8-162DB6DCC8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2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23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"/>
        <a:cs typeface=""/>
      </a:majorFont>
      <a:minorFont>
        <a:latin typeface="Corbel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123theme</Template>
  <TotalTime>1195</TotalTime>
  <Words>2166</Words>
  <Application>Microsoft Office PowerPoint</Application>
  <PresentationFormat>On-screen Show (16:9)</PresentationFormat>
  <Paragraphs>396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123theme</vt:lpstr>
      <vt:lpstr>Acceleration Data Structures</vt:lpstr>
      <vt:lpstr>Lecture Roadmap</vt:lpstr>
      <vt:lpstr>Bounding Volumes</vt:lpstr>
      <vt:lpstr>Bounding Volume Hierarchy (1/3)</vt:lpstr>
      <vt:lpstr>Bounding Volume Hierarchy</vt:lpstr>
      <vt:lpstr>Bounding Volume Hierarchy (3/3)</vt:lpstr>
      <vt:lpstr>Grids (1/2) – Partitioning Space</vt:lpstr>
      <vt:lpstr>Grids (2/2) – Pros and Cons</vt:lpstr>
      <vt:lpstr>Octrees (1/5) – Adaptive Data Structures</vt:lpstr>
      <vt:lpstr>Octrees (2/5) – Construction</vt:lpstr>
      <vt:lpstr>Octrees (3/5) - Traversal</vt:lpstr>
      <vt:lpstr>Octrees (4/5) - Traversal</vt:lpstr>
      <vt:lpstr>Octrees (5/5) - Summary</vt:lpstr>
      <vt:lpstr>kd-trees (1/7) - Motivation</vt:lpstr>
      <vt:lpstr>kd-trees (2/7) – Choosing a split plane</vt:lpstr>
      <vt:lpstr>kd-trees (2/7) – Choosing a split plane</vt:lpstr>
      <vt:lpstr>kd-trees (2/7) – Choosing a split plane</vt:lpstr>
      <vt:lpstr>kd-trees (2/7) – Choosing a split plane</vt:lpstr>
      <vt:lpstr>kd-trees (4/7) - Construction</vt:lpstr>
      <vt:lpstr>kd-trees (5/7) – Surface Area Heuristic</vt:lpstr>
      <vt:lpstr>kd-trees (5/7) – Surface Area Heuristic</vt:lpstr>
      <vt:lpstr>kd-trees (6/7) - Traversal</vt:lpstr>
      <vt:lpstr>kd-trees (7/7) – Edge Cases</vt:lpstr>
      <vt:lpstr>Summary of Acceleration Data Structures (1/2)</vt:lpstr>
      <vt:lpstr>Summary of Acceleration Data Structures (2/2)</vt:lpstr>
      <vt:lpstr>Binary Space Partitioning Trees (BSP) (1/7)</vt:lpstr>
      <vt:lpstr>BSP Trees (2/7)</vt:lpstr>
      <vt:lpstr>BSP Trees (3/7)</vt:lpstr>
      <vt:lpstr>BSP Trees (4/7)</vt:lpstr>
      <vt:lpstr>BSP Trees (5/7)</vt:lpstr>
      <vt:lpstr>BSP Trees (6/7)</vt:lpstr>
      <vt:lpstr>BSP Trees (7/7)</vt:lpstr>
      <vt:lpstr>Quiz</vt:lpstr>
      <vt:lpstr>Advanced Techniques (1/2) - Portals</vt:lpstr>
      <vt:lpstr>Advanced Techniques (2/2) – Occlusion Culling</vt:lpstr>
      <vt:lpstr>Other Simple Optimizations</vt:lpstr>
      <vt:lpstr>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Acceleration Data Structures</dc:title>
  <dc:creator>Roger</dc:creator>
  <cp:lastModifiedBy>Dave</cp:lastModifiedBy>
  <cp:revision>174</cp:revision>
  <dcterms:created xsi:type="dcterms:W3CDTF">2010-07-18T21:33:44Z</dcterms:created>
  <dcterms:modified xsi:type="dcterms:W3CDTF">2012-11-14T03:09:23Z</dcterms:modified>
</cp:coreProperties>
</file>